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3" r:id="rId2"/>
    <p:sldId id="272" r:id="rId3"/>
    <p:sldId id="274" r:id="rId4"/>
    <p:sldId id="267" r:id="rId5"/>
    <p:sldId id="268" r:id="rId6"/>
    <p:sldId id="269" r:id="rId7"/>
    <p:sldId id="275" r:id="rId8"/>
    <p:sldId id="276" r:id="rId9"/>
    <p:sldId id="27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86"/>
    <p:restoredTop sz="94673"/>
  </p:normalViewPr>
  <p:slideViewPr>
    <p:cSldViewPr snapToGrid="0" snapToObjects="1">
      <p:cViewPr varScale="1">
        <p:scale>
          <a:sx n="98" d="100"/>
          <a:sy n="98" d="100"/>
        </p:scale>
        <p:origin x="78"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121099-06EF-ED44-B031-2C8FE3755F74}" type="doc">
      <dgm:prSet loTypeId="urn:microsoft.com/office/officeart/2005/8/layout/radial5" loCatId="relationship" qsTypeId="urn:microsoft.com/office/officeart/2005/8/quickstyle/simple1" qsCatId="simple" csTypeId="urn:microsoft.com/office/officeart/2005/8/colors/accent6_2" csCatId="accent6" phldr="1"/>
      <dgm:spPr/>
      <dgm:t>
        <a:bodyPr/>
        <a:lstStyle/>
        <a:p>
          <a:endParaRPr lang="en-US"/>
        </a:p>
      </dgm:t>
    </dgm:pt>
    <dgm:pt modelId="{8265D530-A660-2C46-8000-BF38E8FDCAFA}">
      <dgm:prSet phldrT="[Text]" custT="1"/>
      <dgm:spPr>
        <a:solidFill>
          <a:srgbClr val="006F59"/>
        </a:solidFill>
      </dgm:spPr>
      <dgm:t>
        <a:bodyPr/>
        <a:lstStyle/>
        <a:p>
          <a:r>
            <a:rPr lang="en-US" sz="1400" b="1" i="0" dirty="0">
              <a:latin typeface="Century Gothic" panose="020B0502020202020204" pitchFamily="34" charset="0"/>
            </a:rPr>
            <a:t>Biodynamic Farming Brings </a:t>
          </a:r>
          <a:r>
            <a:rPr lang="en-US" sz="1400" b="1" i="1" dirty="0">
              <a:latin typeface="Century Gothic" panose="020B0502020202020204" pitchFamily="34" charset="0"/>
            </a:rPr>
            <a:t>Integrity </a:t>
          </a:r>
          <a:r>
            <a:rPr lang="en-US" sz="1400" b="1" i="0" dirty="0">
              <a:latin typeface="Century Gothic" panose="020B0502020202020204" pitchFamily="34" charset="0"/>
            </a:rPr>
            <a:t>and </a:t>
          </a:r>
          <a:r>
            <a:rPr lang="en-US" sz="1400" b="1" i="1" dirty="0">
              <a:latin typeface="Century Gothic" panose="020B0502020202020204" pitchFamily="34" charset="0"/>
            </a:rPr>
            <a:t>Vitality</a:t>
          </a:r>
          <a:r>
            <a:rPr lang="en-US" sz="1400" b="1" i="0" dirty="0">
              <a:latin typeface="Century Gothic" panose="020B0502020202020204" pitchFamily="34" charset="0"/>
            </a:rPr>
            <a:t> to Farming and Food</a:t>
          </a:r>
        </a:p>
      </dgm:t>
    </dgm:pt>
    <dgm:pt modelId="{6E08AEB4-DE77-AB44-BBF8-070366BA516D}" type="parTrans" cxnId="{79D36537-E276-6D41-A3A6-16885008F208}">
      <dgm:prSet/>
      <dgm:spPr/>
      <dgm:t>
        <a:bodyPr/>
        <a:lstStyle/>
        <a:p>
          <a:endParaRPr lang="en-US">
            <a:latin typeface="Century Gothic" panose="020B0502020202020204" pitchFamily="34" charset="0"/>
          </a:endParaRPr>
        </a:p>
      </dgm:t>
    </dgm:pt>
    <dgm:pt modelId="{546521F7-94C3-F848-8343-E8A4D8290F1A}" type="sibTrans" cxnId="{79D36537-E276-6D41-A3A6-16885008F208}">
      <dgm:prSet/>
      <dgm:spPr/>
      <dgm:t>
        <a:bodyPr/>
        <a:lstStyle/>
        <a:p>
          <a:endParaRPr lang="en-US">
            <a:latin typeface="Century Gothic" panose="020B0502020202020204" pitchFamily="34" charset="0"/>
          </a:endParaRPr>
        </a:p>
      </dgm:t>
    </dgm:pt>
    <dgm:pt modelId="{1C20FD07-EE35-D447-BD43-5FB18EB62966}">
      <dgm:prSet phldrT="[Text]"/>
      <dgm:spPr>
        <a:solidFill>
          <a:srgbClr val="006F59">
            <a:alpha val="71000"/>
          </a:srgbClr>
        </a:solidFill>
      </dgm:spPr>
      <dgm:t>
        <a:bodyPr/>
        <a:lstStyle/>
        <a:p>
          <a:r>
            <a:rPr lang="en-US" dirty="0">
              <a:latin typeface="Century Gothic" panose="020B0502020202020204" pitchFamily="34" charset="0"/>
            </a:rPr>
            <a:t>The Wisdom of the Past and a Vision for the Future</a:t>
          </a:r>
        </a:p>
      </dgm:t>
    </dgm:pt>
    <dgm:pt modelId="{33AFA865-D22C-054E-9FF6-96E7887D2A19}" type="parTrans" cxnId="{FB05E30C-4EF1-4A46-908F-263D0E72378E}">
      <dgm:prSet/>
      <dgm:spPr>
        <a:solidFill>
          <a:schemeClr val="accent4">
            <a:lumMod val="60000"/>
            <a:lumOff val="40000"/>
          </a:schemeClr>
        </a:solidFill>
      </dgm:spPr>
      <dgm:t>
        <a:bodyPr/>
        <a:lstStyle/>
        <a:p>
          <a:endParaRPr lang="en-US">
            <a:latin typeface="Century Gothic" panose="020B0502020202020204" pitchFamily="34" charset="0"/>
          </a:endParaRPr>
        </a:p>
      </dgm:t>
    </dgm:pt>
    <dgm:pt modelId="{24EFA163-ACFB-874C-BC71-7EF239667EC0}" type="sibTrans" cxnId="{FB05E30C-4EF1-4A46-908F-263D0E72378E}">
      <dgm:prSet/>
      <dgm:spPr/>
      <dgm:t>
        <a:bodyPr/>
        <a:lstStyle/>
        <a:p>
          <a:endParaRPr lang="en-US">
            <a:latin typeface="Century Gothic" panose="020B0502020202020204" pitchFamily="34" charset="0"/>
          </a:endParaRPr>
        </a:p>
      </dgm:t>
    </dgm:pt>
    <dgm:pt modelId="{C3152C53-5DDE-5149-B879-9745704EE673}">
      <dgm:prSet phldrT="[Text]"/>
      <dgm:spPr>
        <a:solidFill>
          <a:srgbClr val="006F59">
            <a:alpha val="71000"/>
          </a:srgbClr>
        </a:solidFill>
      </dgm:spPr>
      <dgm:t>
        <a:bodyPr/>
        <a:lstStyle/>
        <a:p>
          <a:r>
            <a:rPr lang="en-US" dirty="0">
              <a:latin typeface="Century Gothic" panose="020B0502020202020204" pitchFamily="34" charset="0"/>
            </a:rPr>
            <a:t>Holistic Farming that Heals</a:t>
          </a:r>
        </a:p>
      </dgm:t>
    </dgm:pt>
    <dgm:pt modelId="{667063A4-970B-D248-A574-0E271B99C064}" type="parTrans" cxnId="{9CB0B1E0-BF8B-984A-936B-B479E0B07A53}">
      <dgm:prSet/>
      <dgm:spPr>
        <a:solidFill>
          <a:schemeClr val="accent4">
            <a:lumMod val="60000"/>
            <a:lumOff val="40000"/>
          </a:schemeClr>
        </a:solidFill>
      </dgm:spPr>
      <dgm:t>
        <a:bodyPr/>
        <a:lstStyle/>
        <a:p>
          <a:endParaRPr lang="en-US">
            <a:latin typeface="Century Gothic" panose="020B0502020202020204" pitchFamily="34" charset="0"/>
          </a:endParaRPr>
        </a:p>
      </dgm:t>
    </dgm:pt>
    <dgm:pt modelId="{B63B0330-6F12-4442-8EC2-3FBDBEF9DDBC}" type="sibTrans" cxnId="{9CB0B1E0-BF8B-984A-936B-B479E0B07A53}">
      <dgm:prSet/>
      <dgm:spPr/>
      <dgm:t>
        <a:bodyPr/>
        <a:lstStyle/>
        <a:p>
          <a:endParaRPr lang="en-US">
            <a:latin typeface="Century Gothic" panose="020B0502020202020204" pitchFamily="34" charset="0"/>
          </a:endParaRPr>
        </a:p>
      </dgm:t>
    </dgm:pt>
    <dgm:pt modelId="{13971BCA-3B01-5441-9D66-9FE8FA338502}">
      <dgm:prSet phldrT="[Text]"/>
      <dgm:spPr>
        <a:solidFill>
          <a:srgbClr val="006F59">
            <a:alpha val="71000"/>
          </a:srgbClr>
        </a:solidFill>
      </dgm:spPr>
      <dgm:t>
        <a:bodyPr/>
        <a:lstStyle/>
        <a:p>
          <a:r>
            <a:rPr lang="en-US" dirty="0">
              <a:latin typeface="Century Gothic" panose="020B0502020202020204" pitchFamily="34" charset="0"/>
            </a:rPr>
            <a:t>Highest Quality Products</a:t>
          </a:r>
        </a:p>
      </dgm:t>
    </dgm:pt>
    <dgm:pt modelId="{8D342E2D-09EC-9141-A4BD-2F3FA9181691}" type="parTrans" cxnId="{713C8DB3-34E9-E947-B352-C5531802BDAD}">
      <dgm:prSet/>
      <dgm:spPr>
        <a:solidFill>
          <a:schemeClr val="accent4">
            <a:lumMod val="60000"/>
            <a:lumOff val="40000"/>
          </a:schemeClr>
        </a:solidFill>
      </dgm:spPr>
      <dgm:t>
        <a:bodyPr/>
        <a:lstStyle/>
        <a:p>
          <a:endParaRPr lang="en-US">
            <a:latin typeface="Century Gothic" panose="020B0502020202020204" pitchFamily="34" charset="0"/>
          </a:endParaRPr>
        </a:p>
      </dgm:t>
    </dgm:pt>
    <dgm:pt modelId="{16FCD795-816F-0647-A0E5-37F5CED4BB0B}" type="sibTrans" cxnId="{713C8DB3-34E9-E947-B352-C5531802BDAD}">
      <dgm:prSet/>
      <dgm:spPr/>
      <dgm:t>
        <a:bodyPr/>
        <a:lstStyle/>
        <a:p>
          <a:endParaRPr lang="en-US">
            <a:latin typeface="Century Gothic" panose="020B0502020202020204" pitchFamily="34" charset="0"/>
          </a:endParaRPr>
        </a:p>
      </dgm:t>
    </dgm:pt>
    <dgm:pt modelId="{1CDF7DC1-9837-674F-9610-FCF9564F5C1D}">
      <dgm:prSet phldrT="[Text]"/>
      <dgm:spPr/>
      <dgm:t>
        <a:bodyPr/>
        <a:lstStyle/>
        <a:p>
          <a:endParaRPr lang="en-US" dirty="0">
            <a:latin typeface="Century Gothic" panose="020B0502020202020204" pitchFamily="34" charset="0"/>
          </a:endParaRPr>
        </a:p>
      </dgm:t>
    </dgm:pt>
    <dgm:pt modelId="{06441E18-E489-8147-A07A-FBF88BF53A3C}" type="parTrans" cxnId="{C9A13DF2-9943-7B4B-8D75-7E9EE1070425}">
      <dgm:prSet/>
      <dgm:spPr/>
      <dgm:t>
        <a:bodyPr/>
        <a:lstStyle/>
        <a:p>
          <a:endParaRPr lang="en-US">
            <a:latin typeface="Century Gothic" panose="020B0502020202020204" pitchFamily="34" charset="0"/>
          </a:endParaRPr>
        </a:p>
      </dgm:t>
    </dgm:pt>
    <dgm:pt modelId="{32100450-AB40-6D48-AEB8-210F729AE18B}" type="sibTrans" cxnId="{C9A13DF2-9943-7B4B-8D75-7E9EE1070425}">
      <dgm:prSet/>
      <dgm:spPr/>
      <dgm:t>
        <a:bodyPr/>
        <a:lstStyle/>
        <a:p>
          <a:endParaRPr lang="en-US">
            <a:latin typeface="Century Gothic" panose="020B0502020202020204" pitchFamily="34" charset="0"/>
          </a:endParaRPr>
        </a:p>
      </dgm:t>
    </dgm:pt>
    <dgm:pt modelId="{AD8C4A45-1396-A346-8104-275595BFE5B5}" type="pres">
      <dgm:prSet presAssocID="{FE121099-06EF-ED44-B031-2C8FE3755F74}" presName="Name0" presStyleCnt="0">
        <dgm:presLayoutVars>
          <dgm:chMax val="1"/>
          <dgm:dir/>
          <dgm:animLvl val="ctr"/>
          <dgm:resizeHandles val="exact"/>
        </dgm:presLayoutVars>
      </dgm:prSet>
      <dgm:spPr/>
    </dgm:pt>
    <dgm:pt modelId="{7199F413-45DF-5849-A02A-65DE4FACC28C}" type="pres">
      <dgm:prSet presAssocID="{8265D530-A660-2C46-8000-BF38E8FDCAFA}" presName="centerShape" presStyleLbl="node0" presStyleIdx="0" presStyleCnt="1" custScaleX="117968" custScaleY="117967" custLinFactNeighborY="432"/>
      <dgm:spPr/>
    </dgm:pt>
    <dgm:pt modelId="{137A61CE-56CA-C945-8FB3-D9D0AD5AA6B1}" type="pres">
      <dgm:prSet presAssocID="{33AFA865-D22C-054E-9FF6-96E7887D2A19}" presName="parTrans" presStyleLbl="sibTrans2D1" presStyleIdx="0" presStyleCnt="3"/>
      <dgm:spPr/>
    </dgm:pt>
    <dgm:pt modelId="{3D83BF87-9585-6540-A708-3DFCE1D00B98}" type="pres">
      <dgm:prSet presAssocID="{33AFA865-D22C-054E-9FF6-96E7887D2A19}" presName="connectorText" presStyleLbl="sibTrans2D1" presStyleIdx="0" presStyleCnt="3"/>
      <dgm:spPr/>
    </dgm:pt>
    <dgm:pt modelId="{6DAD03A7-A398-F54E-B054-87DC23421085}" type="pres">
      <dgm:prSet presAssocID="{1C20FD07-EE35-D447-BD43-5FB18EB62966}" presName="node" presStyleLbl="node1" presStyleIdx="0" presStyleCnt="3" custScaleX="72567" custScaleY="72567">
        <dgm:presLayoutVars>
          <dgm:bulletEnabled val="1"/>
        </dgm:presLayoutVars>
      </dgm:prSet>
      <dgm:spPr/>
    </dgm:pt>
    <dgm:pt modelId="{BB5A90CA-340C-AF4E-A8E4-8C25A08C794B}" type="pres">
      <dgm:prSet presAssocID="{667063A4-970B-D248-A574-0E271B99C064}" presName="parTrans" presStyleLbl="sibTrans2D1" presStyleIdx="1" presStyleCnt="3"/>
      <dgm:spPr/>
    </dgm:pt>
    <dgm:pt modelId="{11A806C7-AC92-3048-AEDC-27F1BC8489D8}" type="pres">
      <dgm:prSet presAssocID="{667063A4-970B-D248-A574-0E271B99C064}" presName="connectorText" presStyleLbl="sibTrans2D1" presStyleIdx="1" presStyleCnt="3"/>
      <dgm:spPr/>
    </dgm:pt>
    <dgm:pt modelId="{DE6BE0C6-378F-E14D-8B04-8AE47B9C8532}" type="pres">
      <dgm:prSet presAssocID="{C3152C53-5DDE-5149-B879-9745704EE673}" presName="node" presStyleLbl="node1" presStyleIdx="1" presStyleCnt="3" custScaleX="75155" custScaleY="75155">
        <dgm:presLayoutVars>
          <dgm:bulletEnabled val="1"/>
        </dgm:presLayoutVars>
      </dgm:prSet>
      <dgm:spPr/>
    </dgm:pt>
    <dgm:pt modelId="{72B0572B-996D-A54F-99E3-F86904D7A70A}" type="pres">
      <dgm:prSet presAssocID="{8D342E2D-09EC-9141-A4BD-2F3FA9181691}" presName="parTrans" presStyleLbl="sibTrans2D1" presStyleIdx="2" presStyleCnt="3"/>
      <dgm:spPr/>
    </dgm:pt>
    <dgm:pt modelId="{4588618B-9692-6C4E-B925-E7B62EF20790}" type="pres">
      <dgm:prSet presAssocID="{8D342E2D-09EC-9141-A4BD-2F3FA9181691}" presName="connectorText" presStyleLbl="sibTrans2D1" presStyleIdx="2" presStyleCnt="3"/>
      <dgm:spPr/>
    </dgm:pt>
    <dgm:pt modelId="{24AF3B23-66B8-7B46-8CB7-DE4AE6578720}" type="pres">
      <dgm:prSet presAssocID="{13971BCA-3B01-5441-9D66-9FE8FA338502}" presName="node" presStyleLbl="node1" presStyleIdx="2" presStyleCnt="3" custScaleX="75838" custScaleY="75838">
        <dgm:presLayoutVars>
          <dgm:bulletEnabled val="1"/>
        </dgm:presLayoutVars>
      </dgm:prSet>
      <dgm:spPr/>
    </dgm:pt>
  </dgm:ptLst>
  <dgm:cxnLst>
    <dgm:cxn modelId="{3475FE06-DF4F-D140-8900-BA35C13C1589}" type="presOf" srcId="{FE121099-06EF-ED44-B031-2C8FE3755F74}" destId="{AD8C4A45-1396-A346-8104-275595BFE5B5}" srcOrd="0" destOrd="0" presId="urn:microsoft.com/office/officeart/2005/8/layout/radial5"/>
    <dgm:cxn modelId="{FB05E30C-4EF1-4A46-908F-263D0E72378E}" srcId="{8265D530-A660-2C46-8000-BF38E8FDCAFA}" destId="{1C20FD07-EE35-D447-BD43-5FB18EB62966}" srcOrd="0" destOrd="0" parTransId="{33AFA865-D22C-054E-9FF6-96E7887D2A19}" sibTransId="{24EFA163-ACFB-874C-BC71-7EF239667EC0}"/>
    <dgm:cxn modelId="{AD80B220-9F91-AC4A-87F6-30927DAD1709}" type="presOf" srcId="{1C20FD07-EE35-D447-BD43-5FB18EB62966}" destId="{6DAD03A7-A398-F54E-B054-87DC23421085}" srcOrd="0" destOrd="0" presId="urn:microsoft.com/office/officeart/2005/8/layout/radial5"/>
    <dgm:cxn modelId="{2BCA5625-56CD-7849-B344-221EEE928B2D}" type="presOf" srcId="{13971BCA-3B01-5441-9D66-9FE8FA338502}" destId="{24AF3B23-66B8-7B46-8CB7-DE4AE6578720}" srcOrd="0" destOrd="0" presId="urn:microsoft.com/office/officeart/2005/8/layout/radial5"/>
    <dgm:cxn modelId="{88994935-1D54-014F-AA0E-874A00B439BD}" type="presOf" srcId="{667063A4-970B-D248-A574-0E271B99C064}" destId="{11A806C7-AC92-3048-AEDC-27F1BC8489D8}" srcOrd="1" destOrd="0" presId="urn:microsoft.com/office/officeart/2005/8/layout/radial5"/>
    <dgm:cxn modelId="{79D36537-E276-6D41-A3A6-16885008F208}" srcId="{FE121099-06EF-ED44-B031-2C8FE3755F74}" destId="{8265D530-A660-2C46-8000-BF38E8FDCAFA}" srcOrd="0" destOrd="0" parTransId="{6E08AEB4-DE77-AB44-BBF8-070366BA516D}" sibTransId="{546521F7-94C3-F848-8343-E8A4D8290F1A}"/>
    <dgm:cxn modelId="{AEB05B39-CA7F-3B45-AA01-7BBFEB017134}" type="presOf" srcId="{33AFA865-D22C-054E-9FF6-96E7887D2A19}" destId="{3D83BF87-9585-6540-A708-3DFCE1D00B98}" srcOrd="1" destOrd="0" presId="urn:microsoft.com/office/officeart/2005/8/layout/radial5"/>
    <dgm:cxn modelId="{FF3F5D3F-7A54-4D46-84C9-64AEEA953BCA}" type="presOf" srcId="{33AFA865-D22C-054E-9FF6-96E7887D2A19}" destId="{137A61CE-56CA-C945-8FB3-D9D0AD5AA6B1}" srcOrd="0" destOrd="0" presId="urn:microsoft.com/office/officeart/2005/8/layout/radial5"/>
    <dgm:cxn modelId="{848D9090-CE83-B940-9FA0-F91B138BE7B2}" type="presOf" srcId="{8D342E2D-09EC-9141-A4BD-2F3FA9181691}" destId="{72B0572B-996D-A54F-99E3-F86904D7A70A}" srcOrd="0" destOrd="0" presId="urn:microsoft.com/office/officeart/2005/8/layout/radial5"/>
    <dgm:cxn modelId="{713C8DB3-34E9-E947-B352-C5531802BDAD}" srcId="{8265D530-A660-2C46-8000-BF38E8FDCAFA}" destId="{13971BCA-3B01-5441-9D66-9FE8FA338502}" srcOrd="2" destOrd="0" parTransId="{8D342E2D-09EC-9141-A4BD-2F3FA9181691}" sibTransId="{16FCD795-816F-0647-A0E5-37F5CED4BB0B}"/>
    <dgm:cxn modelId="{74447FC2-6EE7-1144-9955-21008F017EEE}" type="presOf" srcId="{8265D530-A660-2C46-8000-BF38E8FDCAFA}" destId="{7199F413-45DF-5849-A02A-65DE4FACC28C}" srcOrd="0" destOrd="0" presId="urn:microsoft.com/office/officeart/2005/8/layout/radial5"/>
    <dgm:cxn modelId="{381CBED5-9762-414D-865A-178C8C05F420}" type="presOf" srcId="{667063A4-970B-D248-A574-0E271B99C064}" destId="{BB5A90CA-340C-AF4E-A8E4-8C25A08C794B}" srcOrd="0" destOrd="0" presId="urn:microsoft.com/office/officeart/2005/8/layout/radial5"/>
    <dgm:cxn modelId="{9CB0B1E0-BF8B-984A-936B-B479E0B07A53}" srcId="{8265D530-A660-2C46-8000-BF38E8FDCAFA}" destId="{C3152C53-5DDE-5149-B879-9745704EE673}" srcOrd="1" destOrd="0" parTransId="{667063A4-970B-D248-A574-0E271B99C064}" sibTransId="{B63B0330-6F12-4442-8EC2-3FBDBEF9DDBC}"/>
    <dgm:cxn modelId="{32C82BE7-4DAE-154A-9A2C-3794EF453BB3}" type="presOf" srcId="{8D342E2D-09EC-9141-A4BD-2F3FA9181691}" destId="{4588618B-9692-6C4E-B925-E7B62EF20790}" srcOrd="1" destOrd="0" presId="urn:microsoft.com/office/officeart/2005/8/layout/radial5"/>
    <dgm:cxn modelId="{BFD9E5EC-609A-CA4D-821E-F288CC8752B0}" type="presOf" srcId="{C3152C53-5DDE-5149-B879-9745704EE673}" destId="{DE6BE0C6-378F-E14D-8B04-8AE47B9C8532}" srcOrd="0" destOrd="0" presId="urn:microsoft.com/office/officeart/2005/8/layout/radial5"/>
    <dgm:cxn modelId="{C9A13DF2-9943-7B4B-8D75-7E9EE1070425}" srcId="{FE121099-06EF-ED44-B031-2C8FE3755F74}" destId="{1CDF7DC1-9837-674F-9610-FCF9564F5C1D}" srcOrd="1" destOrd="0" parTransId="{06441E18-E489-8147-A07A-FBF88BF53A3C}" sibTransId="{32100450-AB40-6D48-AEB8-210F729AE18B}"/>
    <dgm:cxn modelId="{DB2E75EB-3CE8-DD4A-9E43-13665B4C4599}" type="presParOf" srcId="{AD8C4A45-1396-A346-8104-275595BFE5B5}" destId="{7199F413-45DF-5849-A02A-65DE4FACC28C}" srcOrd="0" destOrd="0" presId="urn:microsoft.com/office/officeart/2005/8/layout/radial5"/>
    <dgm:cxn modelId="{E1138A39-3F27-C24A-8D8B-58BBD8269236}" type="presParOf" srcId="{AD8C4A45-1396-A346-8104-275595BFE5B5}" destId="{137A61CE-56CA-C945-8FB3-D9D0AD5AA6B1}" srcOrd="1" destOrd="0" presId="urn:microsoft.com/office/officeart/2005/8/layout/radial5"/>
    <dgm:cxn modelId="{D5FBE745-8CCD-2A4E-9F47-205A35B91F50}" type="presParOf" srcId="{137A61CE-56CA-C945-8FB3-D9D0AD5AA6B1}" destId="{3D83BF87-9585-6540-A708-3DFCE1D00B98}" srcOrd="0" destOrd="0" presId="urn:microsoft.com/office/officeart/2005/8/layout/radial5"/>
    <dgm:cxn modelId="{432E58C8-268B-F744-BEA9-7F5865B9298D}" type="presParOf" srcId="{AD8C4A45-1396-A346-8104-275595BFE5B5}" destId="{6DAD03A7-A398-F54E-B054-87DC23421085}" srcOrd="2" destOrd="0" presId="urn:microsoft.com/office/officeart/2005/8/layout/radial5"/>
    <dgm:cxn modelId="{D6DA952B-E9A8-2F4F-87DF-764DF3D50D7F}" type="presParOf" srcId="{AD8C4A45-1396-A346-8104-275595BFE5B5}" destId="{BB5A90CA-340C-AF4E-A8E4-8C25A08C794B}" srcOrd="3" destOrd="0" presId="urn:microsoft.com/office/officeart/2005/8/layout/radial5"/>
    <dgm:cxn modelId="{89674C1A-E1C5-9A42-A641-A3A829D67AAF}" type="presParOf" srcId="{BB5A90CA-340C-AF4E-A8E4-8C25A08C794B}" destId="{11A806C7-AC92-3048-AEDC-27F1BC8489D8}" srcOrd="0" destOrd="0" presId="urn:microsoft.com/office/officeart/2005/8/layout/radial5"/>
    <dgm:cxn modelId="{F5D46D96-C97D-774B-8C70-0A571B9AA9A8}" type="presParOf" srcId="{AD8C4A45-1396-A346-8104-275595BFE5B5}" destId="{DE6BE0C6-378F-E14D-8B04-8AE47B9C8532}" srcOrd="4" destOrd="0" presId="urn:microsoft.com/office/officeart/2005/8/layout/radial5"/>
    <dgm:cxn modelId="{CD339DE6-A483-A040-BE11-FD15A0010E3C}" type="presParOf" srcId="{AD8C4A45-1396-A346-8104-275595BFE5B5}" destId="{72B0572B-996D-A54F-99E3-F86904D7A70A}" srcOrd="5" destOrd="0" presId="urn:microsoft.com/office/officeart/2005/8/layout/radial5"/>
    <dgm:cxn modelId="{02EAE8B0-D9DE-634B-B7B4-8FC944DDEBFB}" type="presParOf" srcId="{72B0572B-996D-A54F-99E3-F86904D7A70A}" destId="{4588618B-9692-6C4E-B925-E7B62EF20790}" srcOrd="0" destOrd="0" presId="urn:microsoft.com/office/officeart/2005/8/layout/radial5"/>
    <dgm:cxn modelId="{4E414931-1CA8-6148-8C96-26E696832A67}" type="presParOf" srcId="{AD8C4A45-1396-A346-8104-275595BFE5B5}" destId="{24AF3B23-66B8-7B46-8CB7-DE4AE6578720}" srcOrd="6"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093E85-1CA5-214F-ACCB-F97001D5A9AD}" type="doc">
      <dgm:prSet loTypeId="urn:microsoft.com/office/officeart/2005/8/layout/hierarchy6" loCatId="relationship" qsTypeId="urn:microsoft.com/office/officeart/2005/8/quickstyle/simple1" qsCatId="simple" csTypeId="urn:microsoft.com/office/officeart/2005/8/colors/accent6_5" csCatId="accent6" phldr="1"/>
      <dgm:spPr/>
      <dgm:t>
        <a:bodyPr/>
        <a:lstStyle/>
        <a:p>
          <a:endParaRPr lang="en-US"/>
        </a:p>
      </dgm:t>
    </dgm:pt>
    <dgm:pt modelId="{31980239-E17C-6147-B44E-2F3DA639BADD}">
      <dgm:prSet phldrT="[Text]" custT="1"/>
      <dgm:spPr>
        <a:solidFill>
          <a:srgbClr val="006F59">
            <a:alpha val="80000"/>
          </a:srgbClr>
        </a:solidFill>
      </dgm:spPr>
      <dgm:t>
        <a:bodyPr/>
        <a:lstStyle/>
        <a:p>
          <a:r>
            <a:rPr lang="en-US" sz="1600" b="1" dirty="0"/>
            <a:t>Biodynamic Farming Brings </a:t>
          </a:r>
          <a:r>
            <a:rPr lang="en-US" sz="1600" b="1" i="1" dirty="0"/>
            <a:t>Integrity</a:t>
          </a:r>
          <a:r>
            <a:rPr lang="en-US" sz="1600" b="1" dirty="0"/>
            <a:t> and </a:t>
          </a:r>
          <a:r>
            <a:rPr lang="en-US" sz="1600" b="1" i="1" dirty="0"/>
            <a:t>Vitality</a:t>
          </a:r>
          <a:r>
            <a:rPr lang="en-US" sz="1600" b="1" dirty="0"/>
            <a:t> to Farming and Food</a:t>
          </a:r>
        </a:p>
      </dgm:t>
    </dgm:pt>
    <dgm:pt modelId="{57A1EE95-E484-6C41-8107-1059C9B376EF}" type="parTrans" cxnId="{A5A4D656-8D6B-CD4F-A6D2-652890934580}">
      <dgm:prSet/>
      <dgm:spPr/>
      <dgm:t>
        <a:bodyPr/>
        <a:lstStyle/>
        <a:p>
          <a:endParaRPr lang="en-US"/>
        </a:p>
      </dgm:t>
    </dgm:pt>
    <dgm:pt modelId="{E571DAC9-777F-134F-BD11-57A26CAC4B05}" type="sibTrans" cxnId="{A5A4D656-8D6B-CD4F-A6D2-652890934580}">
      <dgm:prSet/>
      <dgm:spPr/>
      <dgm:t>
        <a:bodyPr/>
        <a:lstStyle/>
        <a:p>
          <a:endParaRPr lang="en-US"/>
        </a:p>
      </dgm:t>
    </dgm:pt>
    <dgm:pt modelId="{2C5E7010-FB68-6840-B219-4ED4EC6178FF}" type="asst">
      <dgm:prSet phldrT="[Text]"/>
      <dgm:spPr>
        <a:solidFill>
          <a:srgbClr val="006F59">
            <a:alpha val="71000"/>
          </a:srgbClr>
        </a:solidFill>
      </dgm:spPr>
      <dgm:t>
        <a:bodyPr/>
        <a:lstStyle/>
        <a:p>
          <a:r>
            <a:rPr lang="en-US" b="1" dirty="0"/>
            <a:t>The Wisdom of the Past and a Vision for the Future</a:t>
          </a:r>
        </a:p>
      </dgm:t>
    </dgm:pt>
    <dgm:pt modelId="{D237E412-4206-4440-B1B6-81B82CADF727}" type="parTrans" cxnId="{46DDA1D8-F644-A24B-B00E-4C1BE2D65353}">
      <dgm:prSet/>
      <dgm:spPr>
        <a:ln>
          <a:solidFill>
            <a:schemeClr val="accent4"/>
          </a:solidFill>
        </a:ln>
      </dgm:spPr>
      <dgm:t>
        <a:bodyPr/>
        <a:lstStyle/>
        <a:p>
          <a:endParaRPr lang="en-US"/>
        </a:p>
      </dgm:t>
    </dgm:pt>
    <dgm:pt modelId="{EAD97B32-1B43-F240-8631-3F1192A1B862}" type="sibTrans" cxnId="{46DDA1D8-F644-A24B-B00E-4C1BE2D65353}">
      <dgm:prSet/>
      <dgm:spPr/>
      <dgm:t>
        <a:bodyPr/>
        <a:lstStyle/>
        <a:p>
          <a:endParaRPr lang="en-US"/>
        </a:p>
      </dgm:t>
    </dgm:pt>
    <dgm:pt modelId="{08FE559B-78AA-8347-811B-B719C7662DF5}" type="asst">
      <dgm:prSet phldrT="[Text]"/>
      <dgm:spPr>
        <a:solidFill>
          <a:srgbClr val="006F59">
            <a:alpha val="71000"/>
          </a:srgbClr>
        </a:solidFill>
      </dgm:spPr>
      <dgm:t>
        <a:bodyPr/>
        <a:lstStyle/>
        <a:p>
          <a:r>
            <a:rPr lang="en-US" b="1" dirty="0"/>
            <a:t>Holistic Farming that Heals</a:t>
          </a:r>
        </a:p>
      </dgm:t>
    </dgm:pt>
    <dgm:pt modelId="{C96D805E-512F-214A-B1B3-18286372C2AA}" type="parTrans" cxnId="{4BC1C7A8-0BCD-744A-888B-3E11E3780234}">
      <dgm:prSet/>
      <dgm:spPr>
        <a:ln>
          <a:solidFill>
            <a:srgbClr val="F7BF35"/>
          </a:solidFill>
        </a:ln>
      </dgm:spPr>
      <dgm:t>
        <a:bodyPr/>
        <a:lstStyle/>
        <a:p>
          <a:endParaRPr lang="en-US"/>
        </a:p>
      </dgm:t>
    </dgm:pt>
    <dgm:pt modelId="{7BCA3240-600E-FB49-8B8D-33D3D5DC3DF1}" type="sibTrans" cxnId="{4BC1C7A8-0BCD-744A-888B-3E11E3780234}">
      <dgm:prSet/>
      <dgm:spPr/>
      <dgm:t>
        <a:bodyPr/>
        <a:lstStyle/>
        <a:p>
          <a:endParaRPr lang="en-US"/>
        </a:p>
      </dgm:t>
    </dgm:pt>
    <dgm:pt modelId="{E7D0F5BE-DCDC-5C42-A309-58BB16011D58}" type="asst">
      <dgm:prSet phldrT="[Text]"/>
      <dgm:spPr>
        <a:solidFill>
          <a:srgbClr val="006F59">
            <a:alpha val="71000"/>
          </a:srgbClr>
        </a:solidFill>
      </dgm:spPr>
      <dgm:t>
        <a:bodyPr/>
        <a:lstStyle/>
        <a:p>
          <a:r>
            <a:rPr lang="en-US" b="1" dirty="0"/>
            <a:t> Highest Quality Products</a:t>
          </a:r>
        </a:p>
      </dgm:t>
    </dgm:pt>
    <dgm:pt modelId="{F2417372-67F6-BB4F-86A6-8BD3B91C9A0D}" type="parTrans" cxnId="{D679FB38-67CC-014E-89E9-CF326D93A845}">
      <dgm:prSet/>
      <dgm:spPr>
        <a:ln>
          <a:solidFill>
            <a:schemeClr val="accent4"/>
          </a:solidFill>
        </a:ln>
      </dgm:spPr>
      <dgm:t>
        <a:bodyPr/>
        <a:lstStyle/>
        <a:p>
          <a:endParaRPr lang="en-US"/>
        </a:p>
      </dgm:t>
    </dgm:pt>
    <dgm:pt modelId="{1067F12C-451A-F346-B830-6E55CF398AE6}" type="sibTrans" cxnId="{D679FB38-67CC-014E-89E9-CF326D93A845}">
      <dgm:prSet/>
      <dgm:spPr/>
      <dgm:t>
        <a:bodyPr/>
        <a:lstStyle/>
        <a:p>
          <a:endParaRPr lang="en-US"/>
        </a:p>
      </dgm:t>
    </dgm:pt>
    <dgm:pt modelId="{9FC5E45B-10D3-6C40-88EE-06E7C339736E}" type="asst">
      <dgm:prSet phldrT="[Text]"/>
      <dgm:spPr>
        <a:solidFill>
          <a:srgbClr val="006F59">
            <a:alpha val="49000"/>
          </a:srgbClr>
        </a:solidFill>
      </dgm:spPr>
      <dgm:t>
        <a:bodyPr/>
        <a:lstStyle/>
        <a:p>
          <a:r>
            <a:rPr lang="en-US" b="0" dirty="0"/>
            <a:t>Original Organic</a:t>
          </a:r>
        </a:p>
      </dgm:t>
    </dgm:pt>
    <dgm:pt modelId="{C13F5600-7F66-3640-BF22-3DD231E9246C}" type="parTrans" cxnId="{045731F8-503B-654B-9600-3256B203EF92}">
      <dgm:prSet/>
      <dgm:spPr>
        <a:ln>
          <a:solidFill>
            <a:schemeClr val="accent4"/>
          </a:solidFill>
        </a:ln>
      </dgm:spPr>
      <dgm:t>
        <a:bodyPr/>
        <a:lstStyle/>
        <a:p>
          <a:endParaRPr lang="en-US"/>
        </a:p>
      </dgm:t>
    </dgm:pt>
    <dgm:pt modelId="{548B0DDC-2BD6-574F-9D27-3B382A654686}" type="sibTrans" cxnId="{045731F8-503B-654B-9600-3256B203EF92}">
      <dgm:prSet/>
      <dgm:spPr/>
      <dgm:t>
        <a:bodyPr/>
        <a:lstStyle/>
        <a:p>
          <a:endParaRPr lang="en-US"/>
        </a:p>
      </dgm:t>
    </dgm:pt>
    <dgm:pt modelId="{8532981C-056A-A14A-AC6D-33923E72C757}" type="asst">
      <dgm:prSet phldrT="[Text]"/>
      <dgm:spPr>
        <a:solidFill>
          <a:srgbClr val="006F59">
            <a:alpha val="49000"/>
          </a:srgbClr>
        </a:solidFill>
      </dgm:spPr>
      <dgm:t>
        <a:bodyPr/>
        <a:lstStyle/>
        <a:p>
          <a:r>
            <a:rPr lang="en-US" b="0" dirty="0"/>
            <a:t>Oldest </a:t>
          </a:r>
        </a:p>
        <a:p>
          <a:r>
            <a:rPr lang="en-US" b="0" dirty="0"/>
            <a:t>Eco-Label</a:t>
          </a:r>
        </a:p>
      </dgm:t>
    </dgm:pt>
    <dgm:pt modelId="{662DA126-23E2-5649-8340-28127135AA31}" type="parTrans" cxnId="{AAA9AAE9-2750-F84B-9514-C9DBFAC185B6}">
      <dgm:prSet/>
      <dgm:spPr>
        <a:ln>
          <a:solidFill>
            <a:srgbClr val="F7BF35"/>
          </a:solidFill>
        </a:ln>
      </dgm:spPr>
      <dgm:t>
        <a:bodyPr/>
        <a:lstStyle/>
        <a:p>
          <a:endParaRPr lang="en-US"/>
        </a:p>
      </dgm:t>
    </dgm:pt>
    <dgm:pt modelId="{425DEDAD-02C7-F546-B2AE-25260F89D409}" type="sibTrans" cxnId="{AAA9AAE9-2750-F84B-9514-C9DBFAC185B6}">
      <dgm:prSet/>
      <dgm:spPr/>
      <dgm:t>
        <a:bodyPr/>
        <a:lstStyle/>
        <a:p>
          <a:endParaRPr lang="en-US"/>
        </a:p>
      </dgm:t>
    </dgm:pt>
    <dgm:pt modelId="{8743824A-CF38-F540-9C70-7D64CEFEB764}" type="asst">
      <dgm:prSet phldrT="[Text]"/>
      <dgm:spPr>
        <a:solidFill>
          <a:srgbClr val="006F59">
            <a:alpha val="49000"/>
          </a:srgbClr>
        </a:solidFill>
      </dgm:spPr>
      <dgm:t>
        <a:bodyPr/>
        <a:lstStyle/>
        <a:p>
          <a:r>
            <a:rPr lang="en-US" b="0" dirty="0"/>
            <a:t>Rigorous Farm Standard</a:t>
          </a:r>
        </a:p>
      </dgm:t>
    </dgm:pt>
    <dgm:pt modelId="{BBE3209E-65A6-944F-81B1-88AB16A33352}" type="parTrans" cxnId="{C293F7B5-31E3-5841-97A4-B679A2B82E73}">
      <dgm:prSet/>
      <dgm:spPr>
        <a:ln>
          <a:solidFill>
            <a:schemeClr val="accent4"/>
          </a:solidFill>
        </a:ln>
      </dgm:spPr>
      <dgm:t>
        <a:bodyPr/>
        <a:lstStyle/>
        <a:p>
          <a:endParaRPr lang="en-US"/>
        </a:p>
      </dgm:t>
    </dgm:pt>
    <dgm:pt modelId="{2050B420-0003-A342-B9CB-152F62306D04}" type="sibTrans" cxnId="{C293F7B5-31E3-5841-97A4-B679A2B82E73}">
      <dgm:prSet/>
      <dgm:spPr/>
      <dgm:t>
        <a:bodyPr/>
        <a:lstStyle/>
        <a:p>
          <a:endParaRPr lang="en-US"/>
        </a:p>
      </dgm:t>
    </dgm:pt>
    <dgm:pt modelId="{6E210A65-6A80-E549-913A-7E644E94BFE5}" type="asst">
      <dgm:prSet phldrT="[Text]"/>
      <dgm:spPr>
        <a:solidFill>
          <a:srgbClr val="006F59">
            <a:alpha val="49000"/>
          </a:srgbClr>
        </a:solidFill>
      </dgm:spPr>
      <dgm:t>
        <a:bodyPr/>
        <a:lstStyle/>
        <a:p>
          <a:r>
            <a:rPr lang="en-US" b="0" dirty="0"/>
            <a:t>Farmer- Focused</a:t>
          </a:r>
        </a:p>
      </dgm:t>
    </dgm:pt>
    <dgm:pt modelId="{9A596308-1A75-9E43-A922-C40DF6488A7D}" type="parTrans" cxnId="{BA918E5B-A62D-F941-B65A-167048551DD7}">
      <dgm:prSet/>
      <dgm:spPr>
        <a:ln>
          <a:solidFill>
            <a:schemeClr val="accent4"/>
          </a:solidFill>
        </a:ln>
      </dgm:spPr>
      <dgm:t>
        <a:bodyPr/>
        <a:lstStyle/>
        <a:p>
          <a:endParaRPr lang="en-US"/>
        </a:p>
      </dgm:t>
    </dgm:pt>
    <dgm:pt modelId="{8D30928E-8BB8-834B-A778-5CF213289AFF}" type="sibTrans" cxnId="{BA918E5B-A62D-F941-B65A-167048551DD7}">
      <dgm:prSet/>
      <dgm:spPr/>
      <dgm:t>
        <a:bodyPr/>
        <a:lstStyle/>
        <a:p>
          <a:endParaRPr lang="en-US"/>
        </a:p>
      </dgm:t>
    </dgm:pt>
    <dgm:pt modelId="{18845FA4-A8F7-4F42-9AC3-47453B664E5C}" type="asst">
      <dgm:prSet phldrT="[Text]"/>
      <dgm:spPr>
        <a:solidFill>
          <a:srgbClr val="006F59">
            <a:alpha val="49000"/>
          </a:srgbClr>
        </a:solidFill>
      </dgm:spPr>
      <dgm:t>
        <a:bodyPr/>
        <a:lstStyle/>
        <a:p>
          <a:r>
            <a:rPr lang="en-US" b="0" dirty="0"/>
            <a:t>Regenerative Ecosystems</a:t>
          </a:r>
        </a:p>
      </dgm:t>
    </dgm:pt>
    <dgm:pt modelId="{B28054B5-419A-3448-BD80-68856F61C38B}" type="parTrans" cxnId="{49AB6E29-BF51-9244-89FA-2E963A6B04DC}">
      <dgm:prSet/>
      <dgm:spPr>
        <a:ln>
          <a:solidFill>
            <a:srgbClr val="F7BF35"/>
          </a:solidFill>
        </a:ln>
      </dgm:spPr>
      <dgm:t>
        <a:bodyPr/>
        <a:lstStyle/>
        <a:p>
          <a:endParaRPr lang="en-US"/>
        </a:p>
      </dgm:t>
    </dgm:pt>
    <dgm:pt modelId="{4B5C5AC3-BB2C-DC47-A081-E98435EB0B0E}" type="sibTrans" cxnId="{49AB6E29-BF51-9244-89FA-2E963A6B04DC}">
      <dgm:prSet/>
      <dgm:spPr/>
      <dgm:t>
        <a:bodyPr/>
        <a:lstStyle/>
        <a:p>
          <a:endParaRPr lang="en-US"/>
        </a:p>
      </dgm:t>
    </dgm:pt>
    <dgm:pt modelId="{7E129C0C-396D-E043-B958-7E00F73A81E5}" type="asst">
      <dgm:prSet phldrT="[Text]"/>
      <dgm:spPr>
        <a:solidFill>
          <a:srgbClr val="006F59">
            <a:alpha val="49000"/>
          </a:srgbClr>
        </a:solidFill>
      </dgm:spPr>
      <dgm:t>
        <a:bodyPr/>
        <a:lstStyle/>
        <a:p>
          <a:r>
            <a:rPr lang="en-US" b="0" dirty="0"/>
            <a:t>Animal Welfare</a:t>
          </a:r>
        </a:p>
      </dgm:t>
    </dgm:pt>
    <dgm:pt modelId="{B0359512-1021-C54C-AA65-DBDC715A619C}" type="parTrans" cxnId="{F2AD1A32-59C0-E943-8F4A-10A72F74B19F}">
      <dgm:prSet/>
      <dgm:spPr>
        <a:ln>
          <a:solidFill>
            <a:schemeClr val="accent4"/>
          </a:solidFill>
        </a:ln>
      </dgm:spPr>
      <dgm:t>
        <a:bodyPr/>
        <a:lstStyle/>
        <a:p>
          <a:endParaRPr lang="en-US"/>
        </a:p>
      </dgm:t>
    </dgm:pt>
    <dgm:pt modelId="{36DAC103-8212-AE43-9525-C59533FE7FEC}" type="sibTrans" cxnId="{F2AD1A32-59C0-E943-8F4A-10A72F74B19F}">
      <dgm:prSet/>
      <dgm:spPr/>
      <dgm:t>
        <a:bodyPr/>
        <a:lstStyle/>
        <a:p>
          <a:endParaRPr lang="en-US"/>
        </a:p>
      </dgm:t>
    </dgm:pt>
    <dgm:pt modelId="{1C85B0B1-1AE7-E243-8C3E-DFDB1132EBD9}" type="asst">
      <dgm:prSet phldrT="[Text]"/>
      <dgm:spPr>
        <a:solidFill>
          <a:srgbClr val="006F59">
            <a:alpha val="49000"/>
          </a:srgbClr>
        </a:solidFill>
      </dgm:spPr>
      <dgm:t>
        <a:bodyPr/>
        <a:lstStyle/>
        <a:p>
          <a:r>
            <a:rPr lang="en-US" b="0" dirty="0"/>
            <a:t>Artisan Processing Standards</a:t>
          </a:r>
        </a:p>
      </dgm:t>
    </dgm:pt>
    <dgm:pt modelId="{0D7D0A2A-15CC-FC4C-88C6-18F7485F3CAC}" type="parTrans" cxnId="{DEE19750-D53F-5447-82FA-20960ACF8E3C}">
      <dgm:prSet/>
      <dgm:spPr>
        <a:ln>
          <a:solidFill>
            <a:schemeClr val="accent4"/>
          </a:solidFill>
        </a:ln>
      </dgm:spPr>
      <dgm:t>
        <a:bodyPr/>
        <a:lstStyle/>
        <a:p>
          <a:endParaRPr lang="en-US"/>
        </a:p>
      </dgm:t>
    </dgm:pt>
    <dgm:pt modelId="{A160A20A-2D8A-4241-B488-05D78322FEAC}" type="sibTrans" cxnId="{DEE19750-D53F-5447-82FA-20960ACF8E3C}">
      <dgm:prSet/>
      <dgm:spPr/>
      <dgm:t>
        <a:bodyPr/>
        <a:lstStyle/>
        <a:p>
          <a:endParaRPr lang="en-US"/>
        </a:p>
      </dgm:t>
    </dgm:pt>
    <dgm:pt modelId="{4D82C326-0895-1F4E-AFD3-AFE282FFFA26}" type="asst">
      <dgm:prSet phldrT="[Text]"/>
      <dgm:spPr>
        <a:solidFill>
          <a:srgbClr val="006F59">
            <a:alpha val="49000"/>
          </a:srgbClr>
        </a:solidFill>
      </dgm:spPr>
      <dgm:t>
        <a:bodyPr/>
        <a:lstStyle/>
        <a:p>
          <a:r>
            <a:rPr lang="en-US" b="0" dirty="0"/>
            <a:t>Best in Class Recognition</a:t>
          </a:r>
        </a:p>
      </dgm:t>
    </dgm:pt>
    <dgm:pt modelId="{3398E543-83C5-AE4D-9DAB-F7A2B4C72DAC}" type="parTrans" cxnId="{1F99D7EB-FCF5-4B40-8C28-1CE13C01A087}">
      <dgm:prSet/>
      <dgm:spPr>
        <a:ln>
          <a:solidFill>
            <a:srgbClr val="F7BF35"/>
          </a:solidFill>
        </a:ln>
      </dgm:spPr>
      <dgm:t>
        <a:bodyPr/>
        <a:lstStyle/>
        <a:p>
          <a:endParaRPr lang="en-US"/>
        </a:p>
      </dgm:t>
    </dgm:pt>
    <dgm:pt modelId="{24BE2911-3C1F-6948-92CC-C8E3871D1134}" type="sibTrans" cxnId="{1F99D7EB-FCF5-4B40-8C28-1CE13C01A087}">
      <dgm:prSet/>
      <dgm:spPr/>
      <dgm:t>
        <a:bodyPr/>
        <a:lstStyle/>
        <a:p>
          <a:endParaRPr lang="en-US"/>
        </a:p>
      </dgm:t>
    </dgm:pt>
    <dgm:pt modelId="{FEA63244-F2AE-794A-8675-82B541DDEA16}" type="asst">
      <dgm:prSet phldrT="[Text]"/>
      <dgm:spPr>
        <a:solidFill>
          <a:srgbClr val="006F59">
            <a:alpha val="49000"/>
          </a:srgbClr>
        </a:solidFill>
      </dgm:spPr>
      <dgm:t>
        <a:bodyPr/>
        <a:lstStyle/>
        <a:p>
          <a:r>
            <a:rPr lang="en-US" baseline="0" dirty="0"/>
            <a:t>Healthy Soil = Healthy Food</a:t>
          </a:r>
          <a:endParaRPr lang="en-US" b="0" dirty="0"/>
        </a:p>
      </dgm:t>
    </dgm:pt>
    <dgm:pt modelId="{0A353EC3-754A-2348-8E4F-E32F317A67EF}" type="parTrans" cxnId="{FF0A7EC2-06A4-8D44-B010-25802C190A67}">
      <dgm:prSet/>
      <dgm:spPr>
        <a:ln>
          <a:solidFill>
            <a:schemeClr val="accent4"/>
          </a:solidFill>
        </a:ln>
      </dgm:spPr>
      <dgm:t>
        <a:bodyPr/>
        <a:lstStyle/>
        <a:p>
          <a:endParaRPr lang="en-US"/>
        </a:p>
      </dgm:t>
    </dgm:pt>
    <dgm:pt modelId="{68C3A22F-E568-6D4C-B3AD-C5C3230B5E5B}" type="sibTrans" cxnId="{FF0A7EC2-06A4-8D44-B010-25802C190A67}">
      <dgm:prSet/>
      <dgm:spPr/>
      <dgm:t>
        <a:bodyPr/>
        <a:lstStyle/>
        <a:p>
          <a:endParaRPr lang="en-US"/>
        </a:p>
      </dgm:t>
    </dgm:pt>
    <dgm:pt modelId="{75FC64D7-9E01-6E40-9E36-82966F455BA7}" type="pres">
      <dgm:prSet presAssocID="{70093E85-1CA5-214F-ACCB-F97001D5A9AD}" presName="mainComposite" presStyleCnt="0">
        <dgm:presLayoutVars>
          <dgm:chPref val="1"/>
          <dgm:dir/>
          <dgm:animOne val="branch"/>
          <dgm:animLvl val="lvl"/>
          <dgm:resizeHandles val="exact"/>
        </dgm:presLayoutVars>
      </dgm:prSet>
      <dgm:spPr/>
    </dgm:pt>
    <dgm:pt modelId="{EF03795F-367C-A64F-A5CC-0574BC7C85AA}" type="pres">
      <dgm:prSet presAssocID="{70093E85-1CA5-214F-ACCB-F97001D5A9AD}" presName="hierFlow" presStyleCnt="0"/>
      <dgm:spPr/>
    </dgm:pt>
    <dgm:pt modelId="{B79BFCD1-96D1-8B4A-89F9-96E16F999A99}" type="pres">
      <dgm:prSet presAssocID="{70093E85-1CA5-214F-ACCB-F97001D5A9AD}" presName="hierChild1" presStyleCnt="0">
        <dgm:presLayoutVars>
          <dgm:chPref val="1"/>
          <dgm:animOne val="branch"/>
          <dgm:animLvl val="lvl"/>
        </dgm:presLayoutVars>
      </dgm:prSet>
      <dgm:spPr/>
    </dgm:pt>
    <dgm:pt modelId="{5815F97D-0815-1745-BCFD-1A1C64260CA7}" type="pres">
      <dgm:prSet presAssocID="{31980239-E17C-6147-B44E-2F3DA639BADD}" presName="Name14" presStyleCnt="0"/>
      <dgm:spPr/>
    </dgm:pt>
    <dgm:pt modelId="{B071CB6B-A4C1-8447-9B25-FF38FC231420}" type="pres">
      <dgm:prSet presAssocID="{31980239-E17C-6147-B44E-2F3DA639BADD}" presName="level1Shape" presStyleLbl="node0" presStyleIdx="0" presStyleCnt="1" custScaleX="675922" custScaleY="142416">
        <dgm:presLayoutVars>
          <dgm:chPref val="3"/>
        </dgm:presLayoutVars>
      </dgm:prSet>
      <dgm:spPr/>
    </dgm:pt>
    <dgm:pt modelId="{D3AE71B6-3687-2149-BE5D-1A9B6597DAD4}" type="pres">
      <dgm:prSet presAssocID="{31980239-E17C-6147-B44E-2F3DA639BADD}" presName="hierChild2" presStyleCnt="0"/>
      <dgm:spPr/>
    </dgm:pt>
    <dgm:pt modelId="{CE902ECA-846C-924E-91D3-A566638DCAFE}" type="pres">
      <dgm:prSet presAssocID="{D237E412-4206-4440-B1B6-81B82CADF727}" presName="Name19" presStyleLbl="parChTrans1D2" presStyleIdx="0" presStyleCnt="3"/>
      <dgm:spPr/>
    </dgm:pt>
    <dgm:pt modelId="{536508AA-BCBF-ED48-B377-6EE21400FE27}" type="pres">
      <dgm:prSet presAssocID="{2C5E7010-FB68-6840-B219-4ED4EC6178FF}" presName="Name21" presStyleCnt="0"/>
      <dgm:spPr/>
    </dgm:pt>
    <dgm:pt modelId="{87916CEB-9E16-E342-B076-955B0BF4824D}" type="pres">
      <dgm:prSet presAssocID="{2C5E7010-FB68-6840-B219-4ED4EC6178FF}" presName="level2Shape" presStyleLbl="asst1" presStyleIdx="0" presStyleCnt="12" custScaleX="162273"/>
      <dgm:spPr/>
    </dgm:pt>
    <dgm:pt modelId="{4F4E14D5-2FA0-EE40-8363-5397F49F5B11}" type="pres">
      <dgm:prSet presAssocID="{2C5E7010-FB68-6840-B219-4ED4EC6178FF}" presName="hierChild3" presStyleCnt="0"/>
      <dgm:spPr/>
    </dgm:pt>
    <dgm:pt modelId="{EBD5A2BA-B2F6-0043-9907-CB7DBEB3683B}" type="pres">
      <dgm:prSet presAssocID="{C13F5600-7F66-3640-BF22-3DD231E9246C}" presName="Name19" presStyleLbl="parChTrans1D3" presStyleIdx="0" presStyleCnt="9"/>
      <dgm:spPr/>
    </dgm:pt>
    <dgm:pt modelId="{87C90366-BE08-C54E-B6AA-B6E35E33A2E0}" type="pres">
      <dgm:prSet presAssocID="{9FC5E45B-10D3-6C40-88EE-06E7C339736E}" presName="Name21" presStyleCnt="0"/>
      <dgm:spPr/>
    </dgm:pt>
    <dgm:pt modelId="{5DBBE92A-F1BF-7943-99C6-EA114DE12E3C}" type="pres">
      <dgm:prSet presAssocID="{9FC5E45B-10D3-6C40-88EE-06E7C339736E}" presName="level2Shape" presStyleLbl="asst1" presStyleIdx="1" presStyleCnt="12"/>
      <dgm:spPr/>
    </dgm:pt>
    <dgm:pt modelId="{250E917E-3C2D-4F41-A429-BB7FB7C0C3BF}" type="pres">
      <dgm:prSet presAssocID="{9FC5E45B-10D3-6C40-88EE-06E7C339736E}" presName="hierChild3" presStyleCnt="0"/>
      <dgm:spPr/>
    </dgm:pt>
    <dgm:pt modelId="{D0284309-61CF-8B4E-9AB4-548F7CEF2711}" type="pres">
      <dgm:prSet presAssocID="{662DA126-23E2-5649-8340-28127135AA31}" presName="Name19" presStyleLbl="parChTrans1D3" presStyleIdx="1" presStyleCnt="9"/>
      <dgm:spPr/>
    </dgm:pt>
    <dgm:pt modelId="{41ED0985-8FE9-AF4F-87DF-1115341543E0}" type="pres">
      <dgm:prSet presAssocID="{8532981C-056A-A14A-AC6D-33923E72C757}" presName="Name21" presStyleCnt="0"/>
      <dgm:spPr/>
    </dgm:pt>
    <dgm:pt modelId="{0595F11E-49E9-5B4C-9360-DC623AE16F23}" type="pres">
      <dgm:prSet presAssocID="{8532981C-056A-A14A-AC6D-33923E72C757}" presName="level2Shape" presStyleLbl="asst1" presStyleIdx="2" presStyleCnt="12"/>
      <dgm:spPr/>
    </dgm:pt>
    <dgm:pt modelId="{9060ABEB-FFD8-9B4E-97D7-5B698CA411EF}" type="pres">
      <dgm:prSet presAssocID="{8532981C-056A-A14A-AC6D-33923E72C757}" presName="hierChild3" presStyleCnt="0"/>
      <dgm:spPr/>
    </dgm:pt>
    <dgm:pt modelId="{C836044D-3037-2049-B2CC-F56EBD108381}" type="pres">
      <dgm:prSet presAssocID="{BBE3209E-65A6-944F-81B1-88AB16A33352}" presName="Name19" presStyleLbl="parChTrans1D3" presStyleIdx="2" presStyleCnt="9"/>
      <dgm:spPr/>
    </dgm:pt>
    <dgm:pt modelId="{6BD8720D-06E7-A448-8616-BF57CB21D8BA}" type="pres">
      <dgm:prSet presAssocID="{8743824A-CF38-F540-9C70-7D64CEFEB764}" presName="Name21" presStyleCnt="0"/>
      <dgm:spPr/>
    </dgm:pt>
    <dgm:pt modelId="{C066F737-91E4-2349-B088-845907432347}" type="pres">
      <dgm:prSet presAssocID="{8743824A-CF38-F540-9C70-7D64CEFEB764}" presName="level2Shape" presStyleLbl="asst1" presStyleIdx="3" presStyleCnt="12"/>
      <dgm:spPr/>
    </dgm:pt>
    <dgm:pt modelId="{F8823C96-0314-C24C-98FD-7233F0A896BF}" type="pres">
      <dgm:prSet presAssocID="{8743824A-CF38-F540-9C70-7D64CEFEB764}" presName="hierChild3" presStyleCnt="0"/>
      <dgm:spPr/>
    </dgm:pt>
    <dgm:pt modelId="{CC32433F-FAF5-E34D-9D9D-A9B63A5A982F}" type="pres">
      <dgm:prSet presAssocID="{C96D805E-512F-214A-B1B3-18286372C2AA}" presName="Name19" presStyleLbl="parChTrans1D2" presStyleIdx="1" presStyleCnt="3"/>
      <dgm:spPr/>
    </dgm:pt>
    <dgm:pt modelId="{76A3EB29-89C6-CC43-9D7F-A0DC5104CB79}" type="pres">
      <dgm:prSet presAssocID="{08FE559B-78AA-8347-811B-B719C7662DF5}" presName="Name21" presStyleCnt="0"/>
      <dgm:spPr/>
    </dgm:pt>
    <dgm:pt modelId="{BC02366D-9F9C-9449-9AF7-9777AD3E7F91}" type="pres">
      <dgm:prSet presAssocID="{08FE559B-78AA-8347-811B-B719C7662DF5}" presName="level2Shape" presStyleLbl="asst1" presStyleIdx="4" presStyleCnt="12" custScaleX="162302"/>
      <dgm:spPr/>
    </dgm:pt>
    <dgm:pt modelId="{D6FC7222-D017-3749-B2CC-FBA8EA8B9259}" type="pres">
      <dgm:prSet presAssocID="{08FE559B-78AA-8347-811B-B719C7662DF5}" presName="hierChild3" presStyleCnt="0"/>
      <dgm:spPr/>
    </dgm:pt>
    <dgm:pt modelId="{20317C19-5B77-684C-BC93-15F281E6E10C}" type="pres">
      <dgm:prSet presAssocID="{9A596308-1A75-9E43-A922-C40DF6488A7D}" presName="Name19" presStyleLbl="parChTrans1D3" presStyleIdx="3" presStyleCnt="9"/>
      <dgm:spPr/>
    </dgm:pt>
    <dgm:pt modelId="{C9D48C13-4047-EE4C-BAD7-0BE2DEFC462E}" type="pres">
      <dgm:prSet presAssocID="{6E210A65-6A80-E549-913A-7E644E94BFE5}" presName="Name21" presStyleCnt="0"/>
      <dgm:spPr/>
    </dgm:pt>
    <dgm:pt modelId="{9A834278-88AB-674C-8D93-EA0CBC24FAB8}" type="pres">
      <dgm:prSet presAssocID="{6E210A65-6A80-E549-913A-7E644E94BFE5}" presName="level2Shape" presStyleLbl="asst1" presStyleIdx="5" presStyleCnt="12"/>
      <dgm:spPr/>
    </dgm:pt>
    <dgm:pt modelId="{C9C5AA61-6CD5-BA49-8128-8799529CD009}" type="pres">
      <dgm:prSet presAssocID="{6E210A65-6A80-E549-913A-7E644E94BFE5}" presName="hierChild3" presStyleCnt="0"/>
      <dgm:spPr/>
    </dgm:pt>
    <dgm:pt modelId="{0961B9EF-695F-DF40-99D6-69896594F1A8}" type="pres">
      <dgm:prSet presAssocID="{B28054B5-419A-3448-BD80-68856F61C38B}" presName="Name19" presStyleLbl="parChTrans1D3" presStyleIdx="4" presStyleCnt="9"/>
      <dgm:spPr/>
    </dgm:pt>
    <dgm:pt modelId="{F500E80D-3059-CD42-8F4A-B9C2808D35D8}" type="pres">
      <dgm:prSet presAssocID="{18845FA4-A8F7-4F42-9AC3-47453B664E5C}" presName="Name21" presStyleCnt="0"/>
      <dgm:spPr/>
    </dgm:pt>
    <dgm:pt modelId="{C4B09038-1766-0E4D-8186-29C65D9D397C}" type="pres">
      <dgm:prSet presAssocID="{18845FA4-A8F7-4F42-9AC3-47453B664E5C}" presName="level2Shape" presStyleLbl="asst1" presStyleIdx="6" presStyleCnt="12"/>
      <dgm:spPr/>
    </dgm:pt>
    <dgm:pt modelId="{662BF82C-BB48-EB4F-8CEA-87C494BC6D38}" type="pres">
      <dgm:prSet presAssocID="{18845FA4-A8F7-4F42-9AC3-47453B664E5C}" presName="hierChild3" presStyleCnt="0"/>
      <dgm:spPr/>
    </dgm:pt>
    <dgm:pt modelId="{928F6306-C007-7344-A303-4B5AB3D4FE19}" type="pres">
      <dgm:prSet presAssocID="{B0359512-1021-C54C-AA65-DBDC715A619C}" presName="Name19" presStyleLbl="parChTrans1D3" presStyleIdx="5" presStyleCnt="9"/>
      <dgm:spPr/>
    </dgm:pt>
    <dgm:pt modelId="{28B46B6E-33C0-B049-A572-2C3C0623A904}" type="pres">
      <dgm:prSet presAssocID="{7E129C0C-396D-E043-B958-7E00F73A81E5}" presName="Name21" presStyleCnt="0"/>
      <dgm:spPr/>
    </dgm:pt>
    <dgm:pt modelId="{821C2DDF-F71E-FB4A-9E5C-5C8F2587B7A7}" type="pres">
      <dgm:prSet presAssocID="{7E129C0C-396D-E043-B958-7E00F73A81E5}" presName="level2Shape" presStyleLbl="asst1" presStyleIdx="7" presStyleCnt="12"/>
      <dgm:spPr/>
    </dgm:pt>
    <dgm:pt modelId="{BC75C478-7033-3940-9EFB-31BD2871723E}" type="pres">
      <dgm:prSet presAssocID="{7E129C0C-396D-E043-B958-7E00F73A81E5}" presName="hierChild3" presStyleCnt="0"/>
      <dgm:spPr/>
    </dgm:pt>
    <dgm:pt modelId="{E1189986-AC89-124E-848D-FEB7BBD237F8}" type="pres">
      <dgm:prSet presAssocID="{F2417372-67F6-BB4F-86A6-8BD3B91C9A0D}" presName="Name19" presStyleLbl="parChTrans1D2" presStyleIdx="2" presStyleCnt="3"/>
      <dgm:spPr/>
    </dgm:pt>
    <dgm:pt modelId="{35FA14AA-1583-B740-A340-A372BABF1746}" type="pres">
      <dgm:prSet presAssocID="{E7D0F5BE-DCDC-5C42-A309-58BB16011D58}" presName="Name21" presStyleCnt="0"/>
      <dgm:spPr/>
    </dgm:pt>
    <dgm:pt modelId="{0AFD9D9D-8110-F243-90E2-CA8423734257}" type="pres">
      <dgm:prSet presAssocID="{E7D0F5BE-DCDC-5C42-A309-58BB16011D58}" presName="level2Shape" presStyleLbl="asst1" presStyleIdx="8" presStyleCnt="12" custScaleX="162332"/>
      <dgm:spPr/>
    </dgm:pt>
    <dgm:pt modelId="{E3A284ED-4269-964D-8C69-33746CB0E219}" type="pres">
      <dgm:prSet presAssocID="{E7D0F5BE-DCDC-5C42-A309-58BB16011D58}" presName="hierChild3" presStyleCnt="0"/>
      <dgm:spPr/>
    </dgm:pt>
    <dgm:pt modelId="{1B0C3C0B-3958-DC4A-89AA-2E21E5C064CA}" type="pres">
      <dgm:prSet presAssocID="{0A353EC3-754A-2348-8E4F-E32F317A67EF}" presName="Name19" presStyleLbl="parChTrans1D3" presStyleIdx="6" presStyleCnt="9"/>
      <dgm:spPr/>
    </dgm:pt>
    <dgm:pt modelId="{1FDB039A-8918-C647-B229-070ACA83C26C}" type="pres">
      <dgm:prSet presAssocID="{FEA63244-F2AE-794A-8675-82B541DDEA16}" presName="Name21" presStyleCnt="0"/>
      <dgm:spPr/>
    </dgm:pt>
    <dgm:pt modelId="{4EC9F2F4-C633-B740-A2A6-7E4A37D67E22}" type="pres">
      <dgm:prSet presAssocID="{FEA63244-F2AE-794A-8675-82B541DDEA16}" presName="level2Shape" presStyleLbl="asst1" presStyleIdx="9" presStyleCnt="12"/>
      <dgm:spPr/>
    </dgm:pt>
    <dgm:pt modelId="{8AC3E431-2373-B541-A5EF-E221685D1EB1}" type="pres">
      <dgm:prSet presAssocID="{FEA63244-F2AE-794A-8675-82B541DDEA16}" presName="hierChild3" presStyleCnt="0"/>
      <dgm:spPr/>
    </dgm:pt>
    <dgm:pt modelId="{4D510B94-733E-6B42-AA27-256192BFEB31}" type="pres">
      <dgm:prSet presAssocID="{0D7D0A2A-15CC-FC4C-88C6-18F7485F3CAC}" presName="Name19" presStyleLbl="parChTrans1D3" presStyleIdx="7" presStyleCnt="9"/>
      <dgm:spPr/>
    </dgm:pt>
    <dgm:pt modelId="{ED6AA94B-2894-EF46-BEB0-598117208ABE}" type="pres">
      <dgm:prSet presAssocID="{1C85B0B1-1AE7-E243-8C3E-DFDB1132EBD9}" presName="Name21" presStyleCnt="0"/>
      <dgm:spPr/>
    </dgm:pt>
    <dgm:pt modelId="{FE212001-8FAC-8F46-A1A5-CC26B2EEEC18}" type="pres">
      <dgm:prSet presAssocID="{1C85B0B1-1AE7-E243-8C3E-DFDB1132EBD9}" presName="level2Shape" presStyleLbl="asst1" presStyleIdx="10" presStyleCnt="12"/>
      <dgm:spPr/>
    </dgm:pt>
    <dgm:pt modelId="{4710DBA7-CC62-F846-84DB-CCE972E5C3D6}" type="pres">
      <dgm:prSet presAssocID="{1C85B0B1-1AE7-E243-8C3E-DFDB1132EBD9}" presName="hierChild3" presStyleCnt="0"/>
      <dgm:spPr/>
    </dgm:pt>
    <dgm:pt modelId="{B2C68D43-CF83-6D4B-A1E6-3329D480A7B9}" type="pres">
      <dgm:prSet presAssocID="{3398E543-83C5-AE4D-9DAB-F7A2B4C72DAC}" presName="Name19" presStyleLbl="parChTrans1D3" presStyleIdx="8" presStyleCnt="9"/>
      <dgm:spPr/>
    </dgm:pt>
    <dgm:pt modelId="{1CC18898-8E7E-7B43-BA1F-5EA7B1CECBED}" type="pres">
      <dgm:prSet presAssocID="{4D82C326-0895-1F4E-AFD3-AFE282FFFA26}" presName="Name21" presStyleCnt="0"/>
      <dgm:spPr/>
    </dgm:pt>
    <dgm:pt modelId="{6C4B40ED-1024-1942-977B-46FA373F95EF}" type="pres">
      <dgm:prSet presAssocID="{4D82C326-0895-1F4E-AFD3-AFE282FFFA26}" presName="level2Shape" presStyleLbl="asst1" presStyleIdx="11" presStyleCnt="12"/>
      <dgm:spPr/>
    </dgm:pt>
    <dgm:pt modelId="{A65C2AFA-73A8-8944-BDAD-D685837E1EF9}" type="pres">
      <dgm:prSet presAssocID="{4D82C326-0895-1F4E-AFD3-AFE282FFFA26}" presName="hierChild3" presStyleCnt="0"/>
      <dgm:spPr/>
    </dgm:pt>
    <dgm:pt modelId="{8E8ACEFB-99C7-2C40-A5DC-7C07D21C0A38}" type="pres">
      <dgm:prSet presAssocID="{70093E85-1CA5-214F-ACCB-F97001D5A9AD}" presName="bgShapesFlow" presStyleCnt="0"/>
      <dgm:spPr/>
    </dgm:pt>
  </dgm:ptLst>
  <dgm:cxnLst>
    <dgm:cxn modelId="{B72F1900-454D-1346-9B4B-109A7D733534}" type="presOf" srcId="{662DA126-23E2-5649-8340-28127135AA31}" destId="{D0284309-61CF-8B4E-9AB4-548F7CEF2711}" srcOrd="0" destOrd="0" presId="urn:microsoft.com/office/officeart/2005/8/layout/hierarchy6"/>
    <dgm:cxn modelId="{EC73000B-9A65-3143-97FA-37C316B1CEBA}" type="presOf" srcId="{0D7D0A2A-15CC-FC4C-88C6-18F7485F3CAC}" destId="{4D510B94-733E-6B42-AA27-256192BFEB31}" srcOrd="0" destOrd="0" presId="urn:microsoft.com/office/officeart/2005/8/layout/hierarchy6"/>
    <dgm:cxn modelId="{003DC00D-3A8C-224F-9955-9ACA02E5D03A}" type="presOf" srcId="{6E210A65-6A80-E549-913A-7E644E94BFE5}" destId="{9A834278-88AB-674C-8D93-EA0CBC24FAB8}" srcOrd="0" destOrd="0" presId="urn:microsoft.com/office/officeart/2005/8/layout/hierarchy6"/>
    <dgm:cxn modelId="{305C5914-85CA-5544-B5E5-5FF4008B2C7E}" type="presOf" srcId="{FEA63244-F2AE-794A-8675-82B541DDEA16}" destId="{4EC9F2F4-C633-B740-A2A6-7E4A37D67E22}" srcOrd="0" destOrd="0" presId="urn:microsoft.com/office/officeart/2005/8/layout/hierarchy6"/>
    <dgm:cxn modelId="{F495F326-FEFA-FB40-95DD-72FA74EDAEEA}" type="presOf" srcId="{2C5E7010-FB68-6840-B219-4ED4EC6178FF}" destId="{87916CEB-9E16-E342-B076-955B0BF4824D}" srcOrd="0" destOrd="0" presId="urn:microsoft.com/office/officeart/2005/8/layout/hierarchy6"/>
    <dgm:cxn modelId="{49AB6E29-BF51-9244-89FA-2E963A6B04DC}" srcId="{08FE559B-78AA-8347-811B-B719C7662DF5}" destId="{18845FA4-A8F7-4F42-9AC3-47453B664E5C}" srcOrd="1" destOrd="0" parTransId="{B28054B5-419A-3448-BD80-68856F61C38B}" sibTransId="{4B5C5AC3-BB2C-DC47-A081-E98435EB0B0E}"/>
    <dgm:cxn modelId="{F2AD1A32-59C0-E943-8F4A-10A72F74B19F}" srcId="{08FE559B-78AA-8347-811B-B719C7662DF5}" destId="{7E129C0C-396D-E043-B958-7E00F73A81E5}" srcOrd="2" destOrd="0" parTransId="{B0359512-1021-C54C-AA65-DBDC715A619C}" sibTransId="{36DAC103-8212-AE43-9525-C59533FE7FEC}"/>
    <dgm:cxn modelId="{96A8BE33-92BF-BA47-9AA3-96AEC1A27590}" type="presOf" srcId="{C13F5600-7F66-3640-BF22-3DD231E9246C}" destId="{EBD5A2BA-B2F6-0043-9907-CB7DBEB3683B}" srcOrd="0" destOrd="0" presId="urn:microsoft.com/office/officeart/2005/8/layout/hierarchy6"/>
    <dgm:cxn modelId="{1694C733-8923-FC4B-A993-4F59AE50CA8A}" type="presOf" srcId="{9A596308-1A75-9E43-A922-C40DF6488A7D}" destId="{20317C19-5B77-684C-BC93-15F281E6E10C}" srcOrd="0" destOrd="0" presId="urn:microsoft.com/office/officeart/2005/8/layout/hierarchy6"/>
    <dgm:cxn modelId="{2B63D134-F2B5-AB4E-89D8-DF8DA951D74A}" type="presOf" srcId="{18845FA4-A8F7-4F42-9AC3-47453B664E5C}" destId="{C4B09038-1766-0E4D-8186-29C65D9D397C}" srcOrd="0" destOrd="0" presId="urn:microsoft.com/office/officeart/2005/8/layout/hierarchy6"/>
    <dgm:cxn modelId="{CC2B2237-68FA-F24E-ACC1-2379ED8654F2}" type="presOf" srcId="{BBE3209E-65A6-944F-81B1-88AB16A33352}" destId="{C836044D-3037-2049-B2CC-F56EBD108381}" srcOrd="0" destOrd="0" presId="urn:microsoft.com/office/officeart/2005/8/layout/hierarchy6"/>
    <dgm:cxn modelId="{D679FB38-67CC-014E-89E9-CF326D93A845}" srcId="{31980239-E17C-6147-B44E-2F3DA639BADD}" destId="{E7D0F5BE-DCDC-5C42-A309-58BB16011D58}" srcOrd="2" destOrd="0" parTransId="{F2417372-67F6-BB4F-86A6-8BD3B91C9A0D}" sibTransId="{1067F12C-451A-F346-B830-6E55CF398AE6}"/>
    <dgm:cxn modelId="{BA918E5B-A62D-F941-B65A-167048551DD7}" srcId="{08FE559B-78AA-8347-811B-B719C7662DF5}" destId="{6E210A65-6A80-E549-913A-7E644E94BFE5}" srcOrd="0" destOrd="0" parTransId="{9A596308-1A75-9E43-A922-C40DF6488A7D}" sibTransId="{8D30928E-8BB8-834B-A778-5CF213289AFF}"/>
    <dgm:cxn modelId="{4A64A742-1708-124C-8B41-205F0B9149D3}" type="presOf" srcId="{D237E412-4206-4440-B1B6-81B82CADF727}" destId="{CE902ECA-846C-924E-91D3-A566638DCAFE}" srcOrd="0" destOrd="0" presId="urn:microsoft.com/office/officeart/2005/8/layout/hierarchy6"/>
    <dgm:cxn modelId="{1A9DF96C-7CC6-614F-BBD3-BD0AF47086DE}" type="presOf" srcId="{B28054B5-419A-3448-BD80-68856F61C38B}" destId="{0961B9EF-695F-DF40-99D6-69896594F1A8}" srcOrd="0" destOrd="0" presId="urn:microsoft.com/office/officeart/2005/8/layout/hierarchy6"/>
    <dgm:cxn modelId="{DEE19750-D53F-5447-82FA-20960ACF8E3C}" srcId="{E7D0F5BE-DCDC-5C42-A309-58BB16011D58}" destId="{1C85B0B1-1AE7-E243-8C3E-DFDB1132EBD9}" srcOrd="1" destOrd="0" parTransId="{0D7D0A2A-15CC-FC4C-88C6-18F7485F3CAC}" sibTransId="{A160A20A-2D8A-4241-B488-05D78322FEAC}"/>
    <dgm:cxn modelId="{A5A4D656-8D6B-CD4F-A6D2-652890934580}" srcId="{70093E85-1CA5-214F-ACCB-F97001D5A9AD}" destId="{31980239-E17C-6147-B44E-2F3DA639BADD}" srcOrd="0" destOrd="0" parTransId="{57A1EE95-E484-6C41-8107-1059C9B376EF}" sibTransId="{E571DAC9-777F-134F-BD11-57A26CAC4B05}"/>
    <dgm:cxn modelId="{6831DF7C-B269-884A-8710-3B538C80388A}" type="presOf" srcId="{8743824A-CF38-F540-9C70-7D64CEFEB764}" destId="{C066F737-91E4-2349-B088-845907432347}" srcOrd="0" destOrd="0" presId="urn:microsoft.com/office/officeart/2005/8/layout/hierarchy6"/>
    <dgm:cxn modelId="{E1B69D83-4B07-0247-A4D7-360685D39A20}" type="presOf" srcId="{08FE559B-78AA-8347-811B-B719C7662DF5}" destId="{BC02366D-9F9C-9449-9AF7-9777AD3E7F91}" srcOrd="0" destOrd="0" presId="urn:microsoft.com/office/officeart/2005/8/layout/hierarchy6"/>
    <dgm:cxn modelId="{7971728A-F0A1-2B4D-924C-250541BCAA6D}" type="presOf" srcId="{1C85B0B1-1AE7-E243-8C3E-DFDB1132EBD9}" destId="{FE212001-8FAC-8F46-A1A5-CC26B2EEEC18}" srcOrd="0" destOrd="0" presId="urn:microsoft.com/office/officeart/2005/8/layout/hierarchy6"/>
    <dgm:cxn modelId="{1418C78B-096B-ED4D-B465-C3F11AD302D3}" type="presOf" srcId="{4D82C326-0895-1F4E-AFD3-AFE282FFFA26}" destId="{6C4B40ED-1024-1942-977B-46FA373F95EF}" srcOrd="0" destOrd="0" presId="urn:microsoft.com/office/officeart/2005/8/layout/hierarchy6"/>
    <dgm:cxn modelId="{61486799-29E6-D943-96E3-97C77F04D50D}" type="presOf" srcId="{31980239-E17C-6147-B44E-2F3DA639BADD}" destId="{B071CB6B-A4C1-8447-9B25-FF38FC231420}" srcOrd="0" destOrd="0" presId="urn:microsoft.com/office/officeart/2005/8/layout/hierarchy6"/>
    <dgm:cxn modelId="{4BC1C7A8-0BCD-744A-888B-3E11E3780234}" srcId="{31980239-E17C-6147-B44E-2F3DA639BADD}" destId="{08FE559B-78AA-8347-811B-B719C7662DF5}" srcOrd="1" destOrd="0" parTransId="{C96D805E-512F-214A-B1B3-18286372C2AA}" sibTransId="{7BCA3240-600E-FB49-8B8D-33D3D5DC3DF1}"/>
    <dgm:cxn modelId="{C293F7B5-31E3-5841-97A4-B679A2B82E73}" srcId="{2C5E7010-FB68-6840-B219-4ED4EC6178FF}" destId="{8743824A-CF38-F540-9C70-7D64CEFEB764}" srcOrd="2" destOrd="0" parTransId="{BBE3209E-65A6-944F-81B1-88AB16A33352}" sibTransId="{2050B420-0003-A342-B9CB-152F62306D04}"/>
    <dgm:cxn modelId="{6A383CB8-1952-7F4D-9010-73E6871AAECF}" type="presOf" srcId="{8532981C-056A-A14A-AC6D-33923E72C757}" destId="{0595F11E-49E9-5B4C-9360-DC623AE16F23}" srcOrd="0" destOrd="0" presId="urn:microsoft.com/office/officeart/2005/8/layout/hierarchy6"/>
    <dgm:cxn modelId="{DAB438BC-C2D8-9D4B-BF4D-793ABFE2D1B7}" type="presOf" srcId="{3398E543-83C5-AE4D-9DAB-F7A2B4C72DAC}" destId="{B2C68D43-CF83-6D4B-A1E6-3329D480A7B9}" srcOrd="0" destOrd="0" presId="urn:microsoft.com/office/officeart/2005/8/layout/hierarchy6"/>
    <dgm:cxn modelId="{2E1B00BD-6ED1-2B45-8E40-5CB1CDFD1842}" type="presOf" srcId="{0A353EC3-754A-2348-8E4F-E32F317A67EF}" destId="{1B0C3C0B-3958-DC4A-89AA-2E21E5C064CA}" srcOrd="0" destOrd="0" presId="urn:microsoft.com/office/officeart/2005/8/layout/hierarchy6"/>
    <dgm:cxn modelId="{FF0A7EC2-06A4-8D44-B010-25802C190A67}" srcId="{E7D0F5BE-DCDC-5C42-A309-58BB16011D58}" destId="{FEA63244-F2AE-794A-8675-82B541DDEA16}" srcOrd="0" destOrd="0" parTransId="{0A353EC3-754A-2348-8E4F-E32F317A67EF}" sibTransId="{68C3A22F-E568-6D4C-B3AD-C5C3230B5E5B}"/>
    <dgm:cxn modelId="{46DDA1D8-F644-A24B-B00E-4C1BE2D65353}" srcId="{31980239-E17C-6147-B44E-2F3DA639BADD}" destId="{2C5E7010-FB68-6840-B219-4ED4EC6178FF}" srcOrd="0" destOrd="0" parTransId="{D237E412-4206-4440-B1B6-81B82CADF727}" sibTransId="{EAD97B32-1B43-F240-8631-3F1192A1B862}"/>
    <dgm:cxn modelId="{962158DC-A9BB-9941-8A13-7B84818F14C6}" type="presOf" srcId="{C96D805E-512F-214A-B1B3-18286372C2AA}" destId="{CC32433F-FAF5-E34D-9D9D-A9B63A5A982F}" srcOrd="0" destOrd="0" presId="urn:microsoft.com/office/officeart/2005/8/layout/hierarchy6"/>
    <dgm:cxn modelId="{AAA9AAE9-2750-F84B-9514-C9DBFAC185B6}" srcId="{2C5E7010-FB68-6840-B219-4ED4EC6178FF}" destId="{8532981C-056A-A14A-AC6D-33923E72C757}" srcOrd="1" destOrd="0" parTransId="{662DA126-23E2-5649-8340-28127135AA31}" sibTransId="{425DEDAD-02C7-F546-B2AE-25260F89D409}"/>
    <dgm:cxn modelId="{1F99D7EB-FCF5-4B40-8C28-1CE13C01A087}" srcId="{E7D0F5BE-DCDC-5C42-A309-58BB16011D58}" destId="{4D82C326-0895-1F4E-AFD3-AFE282FFFA26}" srcOrd="2" destOrd="0" parTransId="{3398E543-83C5-AE4D-9DAB-F7A2B4C72DAC}" sibTransId="{24BE2911-3C1F-6948-92CC-C8E3871D1134}"/>
    <dgm:cxn modelId="{E920E6EC-08B4-5846-842D-39A6FAD55B2D}" type="presOf" srcId="{F2417372-67F6-BB4F-86A6-8BD3B91C9A0D}" destId="{E1189986-AC89-124E-848D-FEB7BBD237F8}" srcOrd="0" destOrd="0" presId="urn:microsoft.com/office/officeart/2005/8/layout/hierarchy6"/>
    <dgm:cxn modelId="{F8ED0AEF-2356-F449-B901-43F89EA60865}" type="presOf" srcId="{7E129C0C-396D-E043-B958-7E00F73A81E5}" destId="{821C2DDF-F71E-FB4A-9E5C-5C8F2587B7A7}" srcOrd="0" destOrd="0" presId="urn:microsoft.com/office/officeart/2005/8/layout/hierarchy6"/>
    <dgm:cxn modelId="{6A5567F0-728D-1A4D-A11B-453273A9FB3F}" type="presOf" srcId="{B0359512-1021-C54C-AA65-DBDC715A619C}" destId="{928F6306-C007-7344-A303-4B5AB3D4FE19}" srcOrd="0" destOrd="0" presId="urn:microsoft.com/office/officeart/2005/8/layout/hierarchy6"/>
    <dgm:cxn modelId="{472BB8F2-37CA-5F44-BA55-875AC4884956}" type="presOf" srcId="{E7D0F5BE-DCDC-5C42-A309-58BB16011D58}" destId="{0AFD9D9D-8110-F243-90E2-CA8423734257}" srcOrd="0" destOrd="0" presId="urn:microsoft.com/office/officeart/2005/8/layout/hierarchy6"/>
    <dgm:cxn modelId="{045731F8-503B-654B-9600-3256B203EF92}" srcId="{2C5E7010-FB68-6840-B219-4ED4EC6178FF}" destId="{9FC5E45B-10D3-6C40-88EE-06E7C339736E}" srcOrd="0" destOrd="0" parTransId="{C13F5600-7F66-3640-BF22-3DD231E9246C}" sibTransId="{548B0DDC-2BD6-574F-9D27-3B382A654686}"/>
    <dgm:cxn modelId="{15D2D0F9-0C1A-7F4B-8EF6-4C47A03116A8}" type="presOf" srcId="{9FC5E45B-10D3-6C40-88EE-06E7C339736E}" destId="{5DBBE92A-F1BF-7943-99C6-EA114DE12E3C}" srcOrd="0" destOrd="0" presId="urn:microsoft.com/office/officeart/2005/8/layout/hierarchy6"/>
    <dgm:cxn modelId="{58E737FD-0C5C-7940-AEB0-711ADFCBE2CA}" type="presOf" srcId="{70093E85-1CA5-214F-ACCB-F97001D5A9AD}" destId="{75FC64D7-9E01-6E40-9E36-82966F455BA7}" srcOrd="0" destOrd="0" presId="urn:microsoft.com/office/officeart/2005/8/layout/hierarchy6"/>
    <dgm:cxn modelId="{7910E56E-6413-5D44-9CFB-9F01C4D3E6CB}" type="presParOf" srcId="{75FC64D7-9E01-6E40-9E36-82966F455BA7}" destId="{EF03795F-367C-A64F-A5CC-0574BC7C85AA}" srcOrd="0" destOrd="0" presId="urn:microsoft.com/office/officeart/2005/8/layout/hierarchy6"/>
    <dgm:cxn modelId="{A9163EFC-5DA0-1943-B2DA-7EAFE51CD855}" type="presParOf" srcId="{EF03795F-367C-A64F-A5CC-0574BC7C85AA}" destId="{B79BFCD1-96D1-8B4A-89F9-96E16F999A99}" srcOrd="0" destOrd="0" presId="urn:microsoft.com/office/officeart/2005/8/layout/hierarchy6"/>
    <dgm:cxn modelId="{B7FFA0CC-8B7A-2A48-8F8D-4BB8CD6F5A3C}" type="presParOf" srcId="{B79BFCD1-96D1-8B4A-89F9-96E16F999A99}" destId="{5815F97D-0815-1745-BCFD-1A1C64260CA7}" srcOrd="0" destOrd="0" presId="urn:microsoft.com/office/officeart/2005/8/layout/hierarchy6"/>
    <dgm:cxn modelId="{11EF358B-3226-D848-B9E4-ACFEFD56F4D6}" type="presParOf" srcId="{5815F97D-0815-1745-BCFD-1A1C64260CA7}" destId="{B071CB6B-A4C1-8447-9B25-FF38FC231420}" srcOrd="0" destOrd="0" presId="urn:microsoft.com/office/officeart/2005/8/layout/hierarchy6"/>
    <dgm:cxn modelId="{9B499C1C-B06D-AB40-BB1E-69D4A1AD3179}" type="presParOf" srcId="{5815F97D-0815-1745-BCFD-1A1C64260CA7}" destId="{D3AE71B6-3687-2149-BE5D-1A9B6597DAD4}" srcOrd="1" destOrd="0" presId="urn:microsoft.com/office/officeart/2005/8/layout/hierarchy6"/>
    <dgm:cxn modelId="{D13DD907-D639-0146-8168-BEB9B459BD7B}" type="presParOf" srcId="{D3AE71B6-3687-2149-BE5D-1A9B6597DAD4}" destId="{CE902ECA-846C-924E-91D3-A566638DCAFE}" srcOrd="0" destOrd="0" presId="urn:microsoft.com/office/officeart/2005/8/layout/hierarchy6"/>
    <dgm:cxn modelId="{318D87A9-4FAD-2E4D-B05E-8D3DB50BFE88}" type="presParOf" srcId="{D3AE71B6-3687-2149-BE5D-1A9B6597DAD4}" destId="{536508AA-BCBF-ED48-B377-6EE21400FE27}" srcOrd="1" destOrd="0" presId="urn:microsoft.com/office/officeart/2005/8/layout/hierarchy6"/>
    <dgm:cxn modelId="{C2EA46A4-E324-254E-8303-D9C7881EFC18}" type="presParOf" srcId="{536508AA-BCBF-ED48-B377-6EE21400FE27}" destId="{87916CEB-9E16-E342-B076-955B0BF4824D}" srcOrd="0" destOrd="0" presId="urn:microsoft.com/office/officeart/2005/8/layout/hierarchy6"/>
    <dgm:cxn modelId="{6CE59363-08BC-BB4C-80EC-3709959650DE}" type="presParOf" srcId="{536508AA-BCBF-ED48-B377-6EE21400FE27}" destId="{4F4E14D5-2FA0-EE40-8363-5397F49F5B11}" srcOrd="1" destOrd="0" presId="urn:microsoft.com/office/officeart/2005/8/layout/hierarchy6"/>
    <dgm:cxn modelId="{0C67813F-538D-0948-B1AC-B7B1EF70DFF0}" type="presParOf" srcId="{4F4E14D5-2FA0-EE40-8363-5397F49F5B11}" destId="{EBD5A2BA-B2F6-0043-9907-CB7DBEB3683B}" srcOrd="0" destOrd="0" presId="urn:microsoft.com/office/officeart/2005/8/layout/hierarchy6"/>
    <dgm:cxn modelId="{ACD2F557-2785-7044-AA33-2B5F84AD1DB9}" type="presParOf" srcId="{4F4E14D5-2FA0-EE40-8363-5397F49F5B11}" destId="{87C90366-BE08-C54E-B6AA-B6E35E33A2E0}" srcOrd="1" destOrd="0" presId="urn:microsoft.com/office/officeart/2005/8/layout/hierarchy6"/>
    <dgm:cxn modelId="{A0D43653-BB2C-C146-877C-C09C37BCA50D}" type="presParOf" srcId="{87C90366-BE08-C54E-B6AA-B6E35E33A2E0}" destId="{5DBBE92A-F1BF-7943-99C6-EA114DE12E3C}" srcOrd="0" destOrd="0" presId="urn:microsoft.com/office/officeart/2005/8/layout/hierarchy6"/>
    <dgm:cxn modelId="{73E1CB5B-E0EB-C343-9B06-1217C4B2F5AC}" type="presParOf" srcId="{87C90366-BE08-C54E-B6AA-B6E35E33A2E0}" destId="{250E917E-3C2D-4F41-A429-BB7FB7C0C3BF}" srcOrd="1" destOrd="0" presId="urn:microsoft.com/office/officeart/2005/8/layout/hierarchy6"/>
    <dgm:cxn modelId="{D6115BC2-FF76-F24B-857E-30E362273AFF}" type="presParOf" srcId="{4F4E14D5-2FA0-EE40-8363-5397F49F5B11}" destId="{D0284309-61CF-8B4E-9AB4-548F7CEF2711}" srcOrd="2" destOrd="0" presId="urn:microsoft.com/office/officeart/2005/8/layout/hierarchy6"/>
    <dgm:cxn modelId="{5947775D-35E5-A049-B01E-0D03DA967510}" type="presParOf" srcId="{4F4E14D5-2FA0-EE40-8363-5397F49F5B11}" destId="{41ED0985-8FE9-AF4F-87DF-1115341543E0}" srcOrd="3" destOrd="0" presId="urn:microsoft.com/office/officeart/2005/8/layout/hierarchy6"/>
    <dgm:cxn modelId="{7DA2F02C-DEBD-0D4D-9C50-3A68DDEEE7CF}" type="presParOf" srcId="{41ED0985-8FE9-AF4F-87DF-1115341543E0}" destId="{0595F11E-49E9-5B4C-9360-DC623AE16F23}" srcOrd="0" destOrd="0" presId="urn:microsoft.com/office/officeart/2005/8/layout/hierarchy6"/>
    <dgm:cxn modelId="{09CC8268-ED23-0545-A08D-56108EE0AE78}" type="presParOf" srcId="{41ED0985-8FE9-AF4F-87DF-1115341543E0}" destId="{9060ABEB-FFD8-9B4E-97D7-5B698CA411EF}" srcOrd="1" destOrd="0" presId="urn:microsoft.com/office/officeart/2005/8/layout/hierarchy6"/>
    <dgm:cxn modelId="{43BB32A5-1355-5647-AA0A-02A747444394}" type="presParOf" srcId="{4F4E14D5-2FA0-EE40-8363-5397F49F5B11}" destId="{C836044D-3037-2049-B2CC-F56EBD108381}" srcOrd="4" destOrd="0" presId="urn:microsoft.com/office/officeart/2005/8/layout/hierarchy6"/>
    <dgm:cxn modelId="{23B6BF39-5017-D246-87BB-FD2A5440F36C}" type="presParOf" srcId="{4F4E14D5-2FA0-EE40-8363-5397F49F5B11}" destId="{6BD8720D-06E7-A448-8616-BF57CB21D8BA}" srcOrd="5" destOrd="0" presId="urn:microsoft.com/office/officeart/2005/8/layout/hierarchy6"/>
    <dgm:cxn modelId="{E394254A-34A4-E64E-B62A-434F8464D102}" type="presParOf" srcId="{6BD8720D-06E7-A448-8616-BF57CB21D8BA}" destId="{C066F737-91E4-2349-B088-845907432347}" srcOrd="0" destOrd="0" presId="urn:microsoft.com/office/officeart/2005/8/layout/hierarchy6"/>
    <dgm:cxn modelId="{B361CA68-FE99-9547-BCF4-95E1EFABF5D9}" type="presParOf" srcId="{6BD8720D-06E7-A448-8616-BF57CB21D8BA}" destId="{F8823C96-0314-C24C-98FD-7233F0A896BF}" srcOrd="1" destOrd="0" presId="urn:microsoft.com/office/officeart/2005/8/layout/hierarchy6"/>
    <dgm:cxn modelId="{0D3D0DEB-6F4E-9642-AA43-281BFF2A8635}" type="presParOf" srcId="{D3AE71B6-3687-2149-BE5D-1A9B6597DAD4}" destId="{CC32433F-FAF5-E34D-9D9D-A9B63A5A982F}" srcOrd="2" destOrd="0" presId="urn:microsoft.com/office/officeart/2005/8/layout/hierarchy6"/>
    <dgm:cxn modelId="{72B4D203-CE13-FB43-A96E-FFE35740ECF1}" type="presParOf" srcId="{D3AE71B6-3687-2149-BE5D-1A9B6597DAD4}" destId="{76A3EB29-89C6-CC43-9D7F-A0DC5104CB79}" srcOrd="3" destOrd="0" presId="urn:microsoft.com/office/officeart/2005/8/layout/hierarchy6"/>
    <dgm:cxn modelId="{7CB33F1C-17EC-C247-9358-B5BE95ACDA36}" type="presParOf" srcId="{76A3EB29-89C6-CC43-9D7F-A0DC5104CB79}" destId="{BC02366D-9F9C-9449-9AF7-9777AD3E7F91}" srcOrd="0" destOrd="0" presId="urn:microsoft.com/office/officeart/2005/8/layout/hierarchy6"/>
    <dgm:cxn modelId="{546CA188-1A37-C04C-90F8-8813E6888AF1}" type="presParOf" srcId="{76A3EB29-89C6-CC43-9D7F-A0DC5104CB79}" destId="{D6FC7222-D017-3749-B2CC-FBA8EA8B9259}" srcOrd="1" destOrd="0" presId="urn:microsoft.com/office/officeart/2005/8/layout/hierarchy6"/>
    <dgm:cxn modelId="{72976BB9-7864-144B-9BEC-6592FD79F3A4}" type="presParOf" srcId="{D6FC7222-D017-3749-B2CC-FBA8EA8B9259}" destId="{20317C19-5B77-684C-BC93-15F281E6E10C}" srcOrd="0" destOrd="0" presId="urn:microsoft.com/office/officeart/2005/8/layout/hierarchy6"/>
    <dgm:cxn modelId="{9B1CCD90-EE7B-D04C-B78E-A9857B36B038}" type="presParOf" srcId="{D6FC7222-D017-3749-B2CC-FBA8EA8B9259}" destId="{C9D48C13-4047-EE4C-BAD7-0BE2DEFC462E}" srcOrd="1" destOrd="0" presId="urn:microsoft.com/office/officeart/2005/8/layout/hierarchy6"/>
    <dgm:cxn modelId="{361B9AD5-F69B-F644-A98B-CFA164ACEBF8}" type="presParOf" srcId="{C9D48C13-4047-EE4C-BAD7-0BE2DEFC462E}" destId="{9A834278-88AB-674C-8D93-EA0CBC24FAB8}" srcOrd="0" destOrd="0" presId="urn:microsoft.com/office/officeart/2005/8/layout/hierarchy6"/>
    <dgm:cxn modelId="{771ED428-1D56-2D49-884A-D8F180B8EBDA}" type="presParOf" srcId="{C9D48C13-4047-EE4C-BAD7-0BE2DEFC462E}" destId="{C9C5AA61-6CD5-BA49-8128-8799529CD009}" srcOrd="1" destOrd="0" presId="urn:microsoft.com/office/officeart/2005/8/layout/hierarchy6"/>
    <dgm:cxn modelId="{44624E83-1784-5D43-9902-65E45B96C7DC}" type="presParOf" srcId="{D6FC7222-D017-3749-B2CC-FBA8EA8B9259}" destId="{0961B9EF-695F-DF40-99D6-69896594F1A8}" srcOrd="2" destOrd="0" presId="urn:microsoft.com/office/officeart/2005/8/layout/hierarchy6"/>
    <dgm:cxn modelId="{7833D0E9-9FDF-A04E-83ED-AFE0F3EE779F}" type="presParOf" srcId="{D6FC7222-D017-3749-B2CC-FBA8EA8B9259}" destId="{F500E80D-3059-CD42-8F4A-B9C2808D35D8}" srcOrd="3" destOrd="0" presId="urn:microsoft.com/office/officeart/2005/8/layout/hierarchy6"/>
    <dgm:cxn modelId="{E61DD427-B8C7-7946-BA8E-C79375313B1E}" type="presParOf" srcId="{F500E80D-3059-CD42-8F4A-B9C2808D35D8}" destId="{C4B09038-1766-0E4D-8186-29C65D9D397C}" srcOrd="0" destOrd="0" presId="urn:microsoft.com/office/officeart/2005/8/layout/hierarchy6"/>
    <dgm:cxn modelId="{9D4BFD60-B5DD-4641-8A40-0AFFA09E93B2}" type="presParOf" srcId="{F500E80D-3059-CD42-8F4A-B9C2808D35D8}" destId="{662BF82C-BB48-EB4F-8CEA-87C494BC6D38}" srcOrd="1" destOrd="0" presId="urn:microsoft.com/office/officeart/2005/8/layout/hierarchy6"/>
    <dgm:cxn modelId="{5A08EB57-B4CC-304A-A606-1006AC9B5004}" type="presParOf" srcId="{D6FC7222-D017-3749-B2CC-FBA8EA8B9259}" destId="{928F6306-C007-7344-A303-4B5AB3D4FE19}" srcOrd="4" destOrd="0" presId="urn:microsoft.com/office/officeart/2005/8/layout/hierarchy6"/>
    <dgm:cxn modelId="{7EC7C5BA-16DC-3946-9819-3234E8C21A4D}" type="presParOf" srcId="{D6FC7222-D017-3749-B2CC-FBA8EA8B9259}" destId="{28B46B6E-33C0-B049-A572-2C3C0623A904}" srcOrd="5" destOrd="0" presId="urn:microsoft.com/office/officeart/2005/8/layout/hierarchy6"/>
    <dgm:cxn modelId="{7401A42E-BE6C-5248-8310-FF4006BD1BC6}" type="presParOf" srcId="{28B46B6E-33C0-B049-A572-2C3C0623A904}" destId="{821C2DDF-F71E-FB4A-9E5C-5C8F2587B7A7}" srcOrd="0" destOrd="0" presId="urn:microsoft.com/office/officeart/2005/8/layout/hierarchy6"/>
    <dgm:cxn modelId="{14C7C91B-9C38-8643-82B8-29A16AB67D92}" type="presParOf" srcId="{28B46B6E-33C0-B049-A572-2C3C0623A904}" destId="{BC75C478-7033-3940-9EFB-31BD2871723E}" srcOrd="1" destOrd="0" presId="urn:microsoft.com/office/officeart/2005/8/layout/hierarchy6"/>
    <dgm:cxn modelId="{8AC82D80-EEFA-1C41-8EBE-22781D69C071}" type="presParOf" srcId="{D3AE71B6-3687-2149-BE5D-1A9B6597DAD4}" destId="{E1189986-AC89-124E-848D-FEB7BBD237F8}" srcOrd="4" destOrd="0" presId="urn:microsoft.com/office/officeart/2005/8/layout/hierarchy6"/>
    <dgm:cxn modelId="{937F5315-8F4E-0549-B734-017AA75C9B08}" type="presParOf" srcId="{D3AE71B6-3687-2149-BE5D-1A9B6597DAD4}" destId="{35FA14AA-1583-B740-A340-A372BABF1746}" srcOrd="5" destOrd="0" presId="urn:microsoft.com/office/officeart/2005/8/layout/hierarchy6"/>
    <dgm:cxn modelId="{7F25D653-E0C0-0045-B369-4F4468D4C5B3}" type="presParOf" srcId="{35FA14AA-1583-B740-A340-A372BABF1746}" destId="{0AFD9D9D-8110-F243-90E2-CA8423734257}" srcOrd="0" destOrd="0" presId="urn:microsoft.com/office/officeart/2005/8/layout/hierarchy6"/>
    <dgm:cxn modelId="{16A278C5-CBFC-4C47-8408-0C12E3D028B9}" type="presParOf" srcId="{35FA14AA-1583-B740-A340-A372BABF1746}" destId="{E3A284ED-4269-964D-8C69-33746CB0E219}" srcOrd="1" destOrd="0" presId="urn:microsoft.com/office/officeart/2005/8/layout/hierarchy6"/>
    <dgm:cxn modelId="{022FEC02-C9C4-6F46-AB31-CB24B12E3C31}" type="presParOf" srcId="{E3A284ED-4269-964D-8C69-33746CB0E219}" destId="{1B0C3C0B-3958-DC4A-89AA-2E21E5C064CA}" srcOrd="0" destOrd="0" presId="urn:microsoft.com/office/officeart/2005/8/layout/hierarchy6"/>
    <dgm:cxn modelId="{2AC4E5D4-987B-9547-9D23-63C0E778A026}" type="presParOf" srcId="{E3A284ED-4269-964D-8C69-33746CB0E219}" destId="{1FDB039A-8918-C647-B229-070ACA83C26C}" srcOrd="1" destOrd="0" presId="urn:microsoft.com/office/officeart/2005/8/layout/hierarchy6"/>
    <dgm:cxn modelId="{F9625568-AA12-C644-B890-542942ACE3C2}" type="presParOf" srcId="{1FDB039A-8918-C647-B229-070ACA83C26C}" destId="{4EC9F2F4-C633-B740-A2A6-7E4A37D67E22}" srcOrd="0" destOrd="0" presId="urn:microsoft.com/office/officeart/2005/8/layout/hierarchy6"/>
    <dgm:cxn modelId="{1EC0F219-F619-8040-975D-92FF41840115}" type="presParOf" srcId="{1FDB039A-8918-C647-B229-070ACA83C26C}" destId="{8AC3E431-2373-B541-A5EF-E221685D1EB1}" srcOrd="1" destOrd="0" presId="urn:microsoft.com/office/officeart/2005/8/layout/hierarchy6"/>
    <dgm:cxn modelId="{BADE56C0-1FB8-AB49-A96C-6C8130D70A98}" type="presParOf" srcId="{E3A284ED-4269-964D-8C69-33746CB0E219}" destId="{4D510B94-733E-6B42-AA27-256192BFEB31}" srcOrd="2" destOrd="0" presId="urn:microsoft.com/office/officeart/2005/8/layout/hierarchy6"/>
    <dgm:cxn modelId="{71D256BE-7830-B148-B359-9F1D48474CA4}" type="presParOf" srcId="{E3A284ED-4269-964D-8C69-33746CB0E219}" destId="{ED6AA94B-2894-EF46-BEB0-598117208ABE}" srcOrd="3" destOrd="0" presId="urn:microsoft.com/office/officeart/2005/8/layout/hierarchy6"/>
    <dgm:cxn modelId="{EA529768-E71A-AE40-B0BA-5A3DC80AE320}" type="presParOf" srcId="{ED6AA94B-2894-EF46-BEB0-598117208ABE}" destId="{FE212001-8FAC-8F46-A1A5-CC26B2EEEC18}" srcOrd="0" destOrd="0" presId="urn:microsoft.com/office/officeart/2005/8/layout/hierarchy6"/>
    <dgm:cxn modelId="{5E642623-52E4-D442-B82D-FA9EEF293D1D}" type="presParOf" srcId="{ED6AA94B-2894-EF46-BEB0-598117208ABE}" destId="{4710DBA7-CC62-F846-84DB-CCE972E5C3D6}" srcOrd="1" destOrd="0" presId="urn:microsoft.com/office/officeart/2005/8/layout/hierarchy6"/>
    <dgm:cxn modelId="{EB4C1288-655A-AF46-992D-7CD8567C349F}" type="presParOf" srcId="{E3A284ED-4269-964D-8C69-33746CB0E219}" destId="{B2C68D43-CF83-6D4B-A1E6-3329D480A7B9}" srcOrd="4" destOrd="0" presId="urn:microsoft.com/office/officeart/2005/8/layout/hierarchy6"/>
    <dgm:cxn modelId="{CCB9A47F-E4E5-AB4B-BA8D-65B58C5686D4}" type="presParOf" srcId="{E3A284ED-4269-964D-8C69-33746CB0E219}" destId="{1CC18898-8E7E-7B43-BA1F-5EA7B1CECBED}" srcOrd="5" destOrd="0" presId="urn:microsoft.com/office/officeart/2005/8/layout/hierarchy6"/>
    <dgm:cxn modelId="{88092EDB-C1C7-3544-9E70-C84798F3EE2D}" type="presParOf" srcId="{1CC18898-8E7E-7B43-BA1F-5EA7B1CECBED}" destId="{6C4B40ED-1024-1942-977B-46FA373F95EF}" srcOrd="0" destOrd="0" presId="urn:microsoft.com/office/officeart/2005/8/layout/hierarchy6"/>
    <dgm:cxn modelId="{0F6F7FD9-32A6-FA44-A48B-8DA832D2E9D8}" type="presParOf" srcId="{1CC18898-8E7E-7B43-BA1F-5EA7B1CECBED}" destId="{A65C2AFA-73A8-8944-BDAD-D685837E1EF9}" srcOrd="1" destOrd="0" presId="urn:microsoft.com/office/officeart/2005/8/layout/hierarchy6"/>
    <dgm:cxn modelId="{14D76E94-CB39-CB4F-9131-CFFC5B216DDA}" type="presParOf" srcId="{75FC64D7-9E01-6E40-9E36-82966F455BA7}" destId="{8E8ACEFB-99C7-2C40-A5DC-7C07D21C0A38}" srcOrd="1" destOrd="0" presId="urn:microsoft.com/office/officeart/2005/8/layout/hierarchy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9F413-45DF-5849-A02A-65DE4FACC28C}">
      <dsp:nvSpPr>
        <dsp:cNvPr id="0" name=""/>
        <dsp:cNvSpPr/>
      </dsp:nvSpPr>
      <dsp:spPr>
        <a:xfrm>
          <a:off x="3369003" y="2748990"/>
          <a:ext cx="2072941" cy="2072923"/>
        </a:xfrm>
        <a:prstGeom prst="ellipse">
          <a:avLst/>
        </a:prstGeom>
        <a:solidFill>
          <a:srgbClr val="006F5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i="0" kern="1200" dirty="0">
              <a:latin typeface="Century Gothic" panose="020B0502020202020204" pitchFamily="34" charset="0"/>
            </a:rPr>
            <a:t>Biodynamic Farming Brings </a:t>
          </a:r>
          <a:r>
            <a:rPr lang="en-US" sz="1400" b="1" i="1" kern="1200" dirty="0">
              <a:latin typeface="Century Gothic" panose="020B0502020202020204" pitchFamily="34" charset="0"/>
            </a:rPr>
            <a:t>Integrity </a:t>
          </a:r>
          <a:r>
            <a:rPr lang="en-US" sz="1400" b="1" i="0" kern="1200" dirty="0">
              <a:latin typeface="Century Gothic" panose="020B0502020202020204" pitchFamily="34" charset="0"/>
            </a:rPr>
            <a:t>and </a:t>
          </a:r>
          <a:r>
            <a:rPr lang="en-US" sz="1400" b="1" i="1" kern="1200" dirty="0">
              <a:latin typeface="Century Gothic" panose="020B0502020202020204" pitchFamily="34" charset="0"/>
            </a:rPr>
            <a:t>Vitality</a:t>
          </a:r>
          <a:r>
            <a:rPr lang="en-US" sz="1400" b="1" i="0" kern="1200" dirty="0">
              <a:latin typeface="Century Gothic" panose="020B0502020202020204" pitchFamily="34" charset="0"/>
            </a:rPr>
            <a:t> to Farming and Food</a:t>
          </a:r>
        </a:p>
      </dsp:txBody>
      <dsp:txXfrm>
        <a:off x="3672578" y="3052563"/>
        <a:ext cx="1465791" cy="1465777"/>
      </dsp:txXfrm>
    </dsp:sp>
    <dsp:sp modelId="{137A61CE-56CA-C945-8FB3-D9D0AD5AA6B1}">
      <dsp:nvSpPr>
        <dsp:cNvPr id="0" name=""/>
        <dsp:cNvSpPr/>
      </dsp:nvSpPr>
      <dsp:spPr>
        <a:xfrm rot="16200000">
          <a:off x="4174138" y="2026877"/>
          <a:ext cx="462671" cy="597450"/>
        </a:xfrm>
        <a:prstGeom prst="rightArrow">
          <a:avLst>
            <a:gd name="adj1" fmla="val 60000"/>
            <a:gd name="adj2" fmla="val 5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Century Gothic" panose="020B0502020202020204" pitchFamily="34" charset="0"/>
          </a:endParaRPr>
        </a:p>
      </dsp:txBody>
      <dsp:txXfrm>
        <a:off x="4243539" y="2215768"/>
        <a:ext cx="323870" cy="358470"/>
      </dsp:txXfrm>
    </dsp:sp>
    <dsp:sp modelId="{6DAD03A7-A398-F54E-B054-87DC23421085}">
      <dsp:nvSpPr>
        <dsp:cNvPr id="0" name=""/>
        <dsp:cNvSpPr/>
      </dsp:nvSpPr>
      <dsp:spPr>
        <a:xfrm>
          <a:off x="3613485" y="292047"/>
          <a:ext cx="1583977" cy="1583977"/>
        </a:xfrm>
        <a:prstGeom prst="ellipse">
          <a:avLst/>
        </a:prstGeom>
        <a:solidFill>
          <a:srgbClr val="006F59">
            <a:alpha val="71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entury Gothic" panose="020B0502020202020204" pitchFamily="34" charset="0"/>
            </a:rPr>
            <a:t>The Wisdom of the Past and a Vision for the Future</a:t>
          </a:r>
        </a:p>
      </dsp:txBody>
      <dsp:txXfrm>
        <a:off x="3845453" y="524015"/>
        <a:ext cx="1120041" cy="1120041"/>
      </dsp:txXfrm>
    </dsp:sp>
    <dsp:sp modelId="{BB5A90CA-340C-AF4E-A8E4-8C25A08C794B}">
      <dsp:nvSpPr>
        <dsp:cNvPr id="0" name=""/>
        <dsp:cNvSpPr/>
      </dsp:nvSpPr>
      <dsp:spPr>
        <a:xfrm rot="1774166">
          <a:off x="5433998" y="4192083"/>
          <a:ext cx="429341" cy="597450"/>
        </a:xfrm>
        <a:prstGeom prst="rightArrow">
          <a:avLst>
            <a:gd name="adj1" fmla="val 60000"/>
            <a:gd name="adj2" fmla="val 5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Century Gothic" panose="020B0502020202020204" pitchFamily="34" charset="0"/>
          </a:endParaRPr>
        </a:p>
      </dsp:txBody>
      <dsp:txXfrm>
        <a:off x="5442386" y="4279793"/>
        <a:ext cx="300539" cy="358470"/>
      </dsp:txXfrm>
    </dsp:sp>
    <dsp:sp modelId="{DE6BE0C6-378F-E14D-8B04-8AE47B9C8532}">
      <dsp:nvSpPr>
        <dsp:cNvPr id="0" name=""/>
        <dsp:cNvSpPr/>
      </dsp:nvSpPr>
      <dsp:spPr>
        <a:xfrm>
          <a:off x="5904695" y="4281216"/>
          <a:ext cx="1640468" cy="1640468"/>
        </a:xfrm>
        <a:prstGeom prst="ellipse">
          <a:avLst/>
        </a:prstGeom>
        <a:solidFill>
          <a:srgbClr val="006F59">
            <a:alpha val="71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entury Gothic" panose="020B0502020202020204" pitchFamily="34" charset="0"/>
            </a:rPr>
            <a:t>Holistic Farming that Heals</a:t>
          </a:r>
        </a:p>
      </dsp:txBody>
      <dsp:txXfrm>
        <a:off x="6144936" y="4521457"/>
        <a:ext cx="1159986" cy="1159986"/>
      </dsp:txXfrm>
    </dsp:sp>
    <dsp:sp modelId="{72B0572B-996D-A54F-99E3-F86904D7A70A}">
      <dsp:nvSpPr>
        <dsp:cNvPr id="0" name=""/>
        <dsp:cNvSpPr/>
      </dsp:nvSpPr>
      <dsp:spPr>
        <a:xfrm rot="9025834">
          <a:off x="2952728" y="4190299"/>
          <a:ext cx="425391" cy="597450"/>
        </a:xfrm>
        <a:prstGeom prst="rightArrow">
          <a:avLst>
            <a:gd name="adj1" fmla="val 60000"/>
            <a:gd name="adj2" fmla="val 5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latin typeface="Century Gothic" panose="020B0502020202020204" pitchFamily="34" charset="0"/>
          </a:endParaRPr>
        </a:p>
      </dsp:txBody>
      <dsp:txXfrm rot="10800000">
        <a:off x="3072034" y="4278301"/>
        <a:ext cx="297774" cy="358470"/>
      </dsp:txXfrm>
    </dsp:sp>
    <dsp:sp modelId="{24AF3B23-66B8-7B46-8CB7-DE4AE6578720}">
      <dsp:nvSpPr>
        <dsp:cNvPr id="0" name=""/>
        <dsp:cNvSpPr/>
      </dsp:nvSpPr>
      <dsp:spPr>
        <a:xfrm>
          <a:off x="1258330" y="4273762"/>
          <a:ext cx="1655376" cy="1655376"/>
        </a:xfrm>
        <a:prstGeom prst="ellipse">
          <a:avLst/>
        </a:prstGeom>
        <a:solidFill>
          <a:srgbClr val="006F59">
            <a:alpha val="71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entury Gothic" panose="020B0502020202020204" pitchFamily="34" charset="0"/>
            </a:rPr>
            <a:t>Highest Quality Products</a:t>
          </a:r>
        </a:p>
      </dsp:txBody>
      <dsp:txXfrm>
        <a:off x="1500754" y="4516186"/>
        <a:ext cx="1170528" cy="11705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1CB6B-A4C1-8447-9B25-FF38FC231420}">
      <dsp:nvSpPr>
        <dsp:cNvPr id="0" name=""/>
        <dsp:cNvSpPr/>
      </dsp:nvSpPr>
      <dsp:spPr>
        <a:xfrm>
          <a:off x="2428518" y="1483107"/>
          <a:ext cx="7059339" cy="991596"/>
        </a:xfrm>
        <a:prstGeom prst="roundRect">
          <a:avLst>
            <a:gd name="adj" fmla="val 10000"/>
          </a:avLst>
        </a:prstGeom>
        <a:solidFill>
          <a:srgbClr val="006F59">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Biodynamic Farming Brings </a:t>
          </a:r>
          <a:r>
            <a:rPr lang="en-US" sz="1600" b="1" i="1" kern="1200" dirty="0"/>
            <a:t>Integrity</a:t>
          </a:r>
          <a:r>
            <a:rPr lang="en-US" sz="1600" b="1" kern="1200" dirty="0"/>
            <a:t> and </a:t>
          </a:r>
          <a:r>
            <a:rPr lang="en-US" sz="1600" b="1" i="1" kern="1200" dirty="0"/>
            <a:t>Vitality</a:t>
          </a:r>
          <a:r>
            <a:rPr lang="en-US" sz="1600" b="1" kern="1200" dirty="0"/>
            <a:t> to Farming and Food</a:t>
          </a:r>
        </a:p>
      </dsp:txBody>
      <dsp:txXfrm>
        <a:off x="2457561" y="1512150"/>
        <a:ext cx="7001253" cy="933510"/>
      </dsp:txXfrm>
    </dsp:sp>
    <dsp:sp modelId="{CE902ECA-846C-924E-91D3-A566638DCAFE}">
      <dsp:nvSpPr>
        <dsp:cNvPr id="0" name=""/>
        <dsp:cNvSpPr/>
      </dsp:nvSpPr>
      <dsp:spPr>
        <a:xfrm>
          <a:off x="1884868" y="2474703"/>
          <a:ext cx="4073319" cy="278507"/>
        </a:xfrm>
        <a:custGeom>
          <a:avLst/>
          <a:gdLst/>
          <a:ahLst/>
          <a:cxnLst/>
          <a:rect l="0" t="0" r="0" b="0"/>
          <a:pathLst>
            <a:path>
              <a:moveTo>
                <a:pt x="4073319" y="0"/>
              </a:moveTo>
              <a:lnTo>
                <a:pt x="4073319" y="139253"/>
              </a:lnTo>
              <a:lnTo>
                <a:pt x="0" y="139253"/>
              </a:lnTo>
              <a:lnTo>
                <a:pt x="0" y="278507"/>
              </a:lnTo>
            </a:path>
          </a:pathLst>
        </a:custGeom>
        <a:noFill/>
        <a:ln w="12700" cap="flat" cmpd="sng" algn="ctr">
          <a:solidFill>
            <a:schemeClr val="accent4"/>
          </a:solidFill>
          <a:prstDash val="solid"/>
          <a:miter lim="800000"/>
        </a:ln>
        <a:effectLst/>
      </dsp:spPr>
      <dsp:style>
        <a:lnRef idx="2">
          <a:scrgbClr r="0" g="0" b="0"/>
        </a:lnRef>
        <a:fillRef idx="0">
          <a:scrgbClr r="0" g="0" b="0"/>
        </a:fillRef>
        <a:effectRef idx="0">
          <a:scrgbClr r="0" g="0" b="0"/>
        </a:effectRef>
        <a:fontRef idx="minor"/>
      </dsp:style>
    </dsp:sp>
    <dsp:sp modelId="{87916CEB-9E16-E342-B076-955B0BF4824D}">
      <dsp:nvSpPr>
        <dsp:cNvPr id="0" name=""/>
        <dsp:cNvSpPr/>
      </dsp:nvSpPr>
      <dsp:spPr>
        <a:xfrm>
          <a:off x="1037477" y="2753210"/>
          <a:ext cx="1694781" cy="696267"/>
        </a:xfrm>
        <a:prstGeom prst="roundRect">
          <a:avLst>
            <a:gd name="adj" fmla="val 10000"/>
          </a:avLst>
        </a:prstGeom>
        <a:solidFill>
          <a:srgbClr val="006F59">
            <a:alpha val="71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The Wisdom of the Past and a Vision for the Future</a:t>
          </a:r>
        </a:p>
      </dsp:txBody>
      <dsp:txXfrm>
        <a:off x="1057870" y="2773603"/>
        <a:ext cx="1653995" cy="655481"/>
      </dsp:txXfrm>
    </dsp:sp>
    <dsp:sp modelId="{EBD5A2BA-B2F6-0043-9907-CB7DBEB3683B}">
      <dsp:nvSpPr>
        <dsp:cNvPr id="0" name=""/>
        <dsp:cNvSpPr/>
      </dsp:nvSpPr>
      <dsp:spPr>
        <a:xfrm>
          <a:off x="527146" y="3449478"/>
          <a:ext cx="1357721" cy="278507"/>
        </a:xfrm>
        <a:custGeom>
          <a:avLst/>
          <a:gdLst/>
          <a:ahLst/>
          <a:cxnLst/>
          <a:rect l="0" t="0" r="0" b="0"/>
          <a:pathLst>
            <a:path>
              <a:moveTo>
                <a:pt x="1357721" y="0"/>
              </a:moveTo>
              <a:lnTo>
                <a:pt x="1357721" y="139253"/>
              </a:lnTo>
              <a:lnTo>
                <a:pt x="0" y="139253"/>
              </a:lnTo>
              <a:lnTo>
                <a:pt x="0" y="278507"/>
              </a:lnTo>
            </a:path>
          </a:pathLst>
        </a:custGeom>
        <a:noFill/>
        <a:ln w="12700" cap="flat" cmpd="sng" algn="ctr">
          <a:solidFill>
            <a:schemeClr val="accent4"/>
          </a:solidFill>
          <a:prstDash val="solid"/>
          <a:miter lim="800000"/>
        </a:ln>
        <a:effectLst/>
      </dsp:spPr>
      <dsp:style>
        <a:lnRef idx="2">
          <a:scrgbClr r="0" g="0" b="0"/>
        </a:lnRef>
        <a:fillRef idx="0">
          <a:scrgbClr r="0" g="0" b="0"/>
        </a:fillRef>
        <a:effectRef idx="0">
          <a:scrgbClr r="0" g="0" b="0"/>
        </a:effectRef>
        <a:fontRef idx="minor"/>
      </dsp:style>
    </dsp:sp>
    <dsp:sp modelId="{5DBBE92A-F1BF-7943-99C6-EA114DE12E3C}">
      <dsp:nvSpPr>
        <dsp:cNvPr id="0" name=""/>
        <dsp:cNvSpPr/>
      </dsp:nvSpPr>
      <dsp:spPr>
        <a:xfrm>
          <a:off x="4945" y="3727985"/>
          <a:ext cx="1044401" cy="696267"/>
        </a:xfrm>
        <a:prstGeom prst="roundRect">
          <a:avLst>
            <a:gd name="adj" fmla="val 10000"/>
          </a:avLst>
        </a:prstGeom>
        <a:solidFill>
          <a:srgbClr val="006F59">
            <a:alpha val="49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Original Organic</a:t>
          </a:r>
        </a:p>
      </dsp:txBody>
      <dsp:txXfrm>
        <a:off x="25338" y="3748378"/>
        <a:ext cx="1003615" cy="655481"/>
      </dsp:txXfrm>
    </dsp:sp>
    <dsp:sp modelId="{D0284309-61CF-8B4E-9AB4-548F7CEF2711}">
      <dsp:nvSpPr>
        <dsp:cNvPr id="0" name=""/>
        <dsp:cNvSpPr/>
      </dsp:nvSpPr>
      <dsp:spPr>
        <a:xfrm>
          <a:off x="1839148" y="3449478"/>
          <a:ext cx="91440" cy="278507"/>
        </a:xfrm>
        <a:custGeom>
          <a:avLst/>
          <a:gdLst/>
          <a:ahLst/>
          <a:cxnLst/>
          <a:rect l="0" t="0" r="0" b="0"/>
          <a:pathLst>
            <a:path>
              <a:moveTo>
                <a:pt x="45720" y="0"/>
              </a:moveTo>
              <a:lnTo>
                <a:pt x="45720" y="278507"/>
              </a:lnTo>
            </a:path>
          </a:pathLst>
        </a:custGeom>
        <a:noFill/>
        <a:ln w="12700" cap="flat" cmpd="sng" algn="ctr">
          <a:solidFill>
            <a:srgbClr val="F7BF35"/>
          </a:solidFill>
          <a:prstDash val="solid"/>
          <a:miter lim="800000"/>
        </a:ln>
        <a:effectLst/>
      </dsp:spPr>
      <dsp:style>
        <a:lnRef idx="2">
          <a:scrgbClr r="0" g="0" b="0"/>
        </a:lnRef>
        <a:fillRef idx="0">
          <a:scrgbClr r="0" g="0" b="0"/>
        </a:fillRef>
        <a:effectRef idx="0">
          <a:scrgbClr r="0" g="0" b="0"/>
        </a:effectRef>
        <a:fontRef idx="minor"/>
      </dsp:style>
    </dsp:sp>
    <dsp:sp modelId="{0595F11E-49E9-5B4C-9360-DC623AE16F23}">
      <dsp:nvSpPr>
        <dsp:cNvPr id="0" name=""/>
        <dsp:cNvSpPr/>
      </dsp:nvSpPr>
      <dsp:spPr>
        <a:xfrm>
          <a:off x="1362667" y="3727985"/>
          <a:ext cx="1044401" cy="696267"/>
        </a:xfrm>
        <a:prstGeom prst="roundRect">
          <a:avLst>
            <a:gd name="adj" fmla="val 10000"/>
          </a:avLst>
        </a:prstGeom>
        <a:solidFill>
          <a:srgbClr val="006F59">
            <a:alpha val="49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Oldest </a:t>
          </a:r>
        </a:p>
        <a:p>
          <a:pPr marL="0" lvl="0" indent="0" algn="ctr" defTabSz="577850">
            <a:lnSpc>
              <a:spcPct val="90000"/>
            </a:lnSpc>
            <a:spcBef>
              <a:spcPct val="0"/>
            </a:spcBef>
            <a:spcAft>
              <a:spcPct val="35000"/>
            </a:spcAft>
            <a:buNone/>
          </a:pPr>
          <a:r>
            <a:rPr lang="en-US" sz="1300" b="0" kern="1200" dirty="0"/>
            <a:t>Eco-Label</a:t>
          </a:r>
        </a:p>
      </dsp:txBody>
      <dsp:txXfrm>
        <a:off x="1383060" y="3748378"/>
        <a:ext cx="1003615" cy="655481"/>
      </dsp:txXfrm>
    </dsp:sp>
    <dsp:sp modelId="{C836044D-3037-2049-B2CC-F56EBD108381}">
      <dsp:nvSpPr>
        <dsp:cNvPr id="0" name=""/>
        <dsp:cNvSpPr/>
      </dsp:nvSpPr>
      <dsp:spPr>
        <a:xfrm>
          <a:off x="1884868" y="3449478"/>
          <a:ext cx="1357721" cy="278507"/>
        </a:xfrm>
        <a:custGeom>
          <a:avLst/>
          <a:gdLst/>
          <a:ahLst/>
          <a:cxnLst/>
          <a:rect l="0" t="0" r="0" b="0"/>
          <a:pathLst>
            <a:path>
              <a:moveTo>
                <a:pt x="0" y="0"/>
              </a:moveTo>
              <a:lnTo>
                <a:pt x="0" y="139253"/>
              </a:lnTo>
              <a:lnTo>
                <a:pt x="1357721" y="139253"/>
              </a:lnTo>
              <a:lnTo>
                <a:pt x="1357721" y="278507"/>
              </a:lnTo>
            </a:path>
          </a:pathLst>
        </a:custGeom>
        <a:noFill/>
        <a:ln w="12700" cap="flat" cmpd="sng" algn="ctr">
          <a:solidFill>
            <a:schemeClr val="accent4"/>
          </a:solidFill>
          <a:prstDash val="solid"/>
          <a:miter lim="800000"/>
        </a:ln>
        <a:effectLst/>
      </dsp:spPr>
      <dsp:style>
        <a:lnRef idx="2">
          <a:scrgbClr r="0" g="0" b="0"/>
        </a:lnRef>
        <a:fillRef idx="0">
          <a:scrgbClr r="0" g="0" b="0"/>
        </a:fillRef>
        <a:effectRef idx="0">
          <a:scrgbClr r="0" g="0" b="0"/>
        </a:effectRef>
        <a:fontRef idx="minor"/>
      </dsp:style>
    </dsp:sp>
    <dsp:sp modelId="{C066F737-91E4-2349-B088-845907432347}">
      <dsp:nvSpPr>
        <dsp:cNvPr id="0" name=""/>
        <dsp:cNvSpPr/>
      </dsp:nvSpPr>
      <dsp:spPr>
        <a:xfrm>
          <a:off x="2720389" y="3727985"/>
          <a:ext cx="1044401" cy="696267"/>
        </a:xfrm>
        <a:prstGeom prst="roundRect">
          <a:avLst>
            <a:gd name="adj" fmla="val 10000"/>
          </a:avLst>
        </a:prstGeom>
        <a:solidFill>
          <a:srgbClr val="006F59">
            <a:alpha val="49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Rigorous Farm Standard</a:t>
          </a:r>
        </a:p>
      </dsp:txBody>
      <dsp:txXfrm>
        <a:off x="2740782" y="3748378"/>
        <a:ext cx="1003615" cy="655481"/>
      </dsp:txXfrm>
    </dsp:sp>
    <dsp:sp modelId="{CC32433F-FAF5-E34D-9D9D-A9B63A5A982F}">
      <dsp:nvSpPr>
        <dsp:cNvPr id="0" name=""/>
        <dsp:cNvSpPr/>
      </dsp:nvSpPr>
      <dsp:spPr>
        <a:xfrm>
          <a:off x="5912313" y="2474703"/>
          <a:ext cx="91440" cy="278507"/>
        </a:xfrm>
        <a:custGeom>
          <a:avLst/>
          <a:gdLst/>
          <a:ahLst/>
          <a:cxnLst/>
          <a:rect l="0" t="0" r="0" b="0"/>
          <a:pathLst>
            <a:path>
              <a:moveTo>
                <a:pt x="45874" y="0"/>
              </a:moveTo>
              <a:lnTo>
                <a:pt x="45874" y="139253"/>
              </a:lnTo>
              <a:lnTo>
                <a:pt x="45720" y="139253"/>
              </a:lnTo>
              <a:lnTo>
                <a:pt x="45720" y="278507"/>
              </a:lnTo>
            </a:path>
          </a:pathLst>
        </a:custGeom>
        <a:noFill/>
        <a:ln w="12700" cap="flat" cmpd="sng" algn="ctr">
          <a:solidFill>
            <a:srgbClr val="F7BF35"/>
          </a:solidFill>
          <a:prstDash val="solid"/>
          <a:miter lim="800000"/>
        </a:ln>
        <a:effectLst/>
      </dsp:spPr>
      <dsp:style>
        <a:lnRef idx="2">
          <a:scrgbClr r="0" g="0" b="0"/>
        </a:lnRef>
        <a:fillRef idx="0">
          <a:scrgbClr r="0" g="0" b="0"/>
        </a:fillRef>
        <a:effectRef idx="0">
          <a:scrgbClr r="0" g="0" b="0"/>
        </a:effectRef>
        <a:fontRef idx="minor"/>
      </dsp:style>
    </dsp:sp>
    <dsp:sp modelId="{BC02366D-9F9C-9449-9AF7-9777AD3E7F91}">
      <dsp:nvSpPr>
        <dsp:cNvPr id="0" name=""/>
        <dsp:cNvSpPr/>
      </dsp:nvSpPr>
      <dsp:spPr>
        <a:xfrm>
          <a:off x="5110491" y="2753210"/>
          <a:ext cx="1695084" cy="696267"/>
        </a:xfrm>
        <a:prstGeom prst="roundRect">
          <a:avLst>
            <a:gd name="adj" fmla="val 10000"/>
          </a:avLst>
        </a:prstGeom>
        <a:solidFill>
          <a:srgbClr val="006F59">
            <a:alpha val="71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Holistic Farming that Heals</a:t>
          </a:r>
        </a:p>
      </dsp:txBody>
      <dsp:txXfrm>
        <a:off x="5130884" y="2773603"/>
        <a:ext cx="1654298" cy="655481"/>
      </dsp:txXfrm>
    </dsp:sp>
    <dsp:sp modelId="{20317C19-5B77-684C-BC93-15F281E6E10C}">
      <dsp:nvSpPr>
        <dsp:cNvPr id="0" name=""/>
        <dsp:cNvSpPr/>
      </dsp:nvSpPr>
      <dsp:spPr>
        <a:xfrm>
          <a:off x="4600312" y="3449478"/>
          <a:ext cx="1357721" cy="278507"/>
        </a:xfrm>
        <a:custGeom>
          <a:avLst/>
          <a:gdLst/>
          <a:ahLst/>
          <a:cxnLst/>
          <a:rect l="0" t="0" r="0" b="0"/>
          <a:pathLst>
            <a:path>
              <a:moveTo>
                <a:pt x="1357721" y="0"/>
              </a:moveTo>
              <a:lnTo>
                <a:pt x="1357721" y="139253"/>
              </a:lnTo>
              <a:lnTo>
                <a:pt x="0" y="139253"/>
              </a:lnTo>
              <a:lnTo>
                <a:pt x="0" y="278507"/>
              </a:lnTo>
            </a:path>
          </a:pathLst>
        </a:custGeom>
        <a:noFill/>
        <a:ln w="12700" cap="flat" cmpd="sng" algn="ctr">
          <a:solidFill>
            <a:schemeClr val="accent4"/>
          </a:solidFill>
          <a:prstDash val="solid"/>
          <a:miter lim="800000"/>
        </a:ln>
        <a:effectLst/>
      </dsp:spPr>
      <dsp:style>
        <a:lnRef idx="2">
          <a:scrgbClr r="0" g="0" b="0"/>
        </a:lnRef>
        <a:fillRef idx="0">
          <a:scrgbClr r="0" g="0" b="0"/>
        </a:fillRef>
        <a:effectRef idx="0">
          <a:scrgbClr r="0" g="0" b="0"/>
        </a:effectRef>
        <a:fontRef idx="minor"/>
      </dsp:style>
    </dsp:sp>
    <dsp:sp modelId="{9A834278-88AB-674C-8D93-EA0CBC24FAB8}">
      <dsp:nvSpPr>
        <dsp:cNvPr id="0" name=""/>
        <dsp:cNvSpPr/>
      </dsp:nvSpPr>
      <dsp:spPr>
        <a:xfrm>
          <a:off x="4078111" y="3727985"/>
          <a:ext cx="1044401" cy="696267"/>
        </a:xfrm>
        <a:prstGeom prst="roundRect">
          <a:avLst>
            <a:gd name="adj" fmla="val 10000"/>
          </a:avLst>
        </a:prstGeom>
        <a:solidFill>
          <a:srgbClr val="006F59">
            <a:alpha val="49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Farmer- Focused</a:t>
          </a:r>
        </a:p>
      </dsp:txBody>
      <dsp:txXfrm>
        <a:off x="4098504" y="3748378"/>
        <a:ext cx="1003615" cy="655481"/>
      </dsp:txXfrm>
    </dsp:sp>
    <dsp:sp modelId="{0961B9EF-695F-DF40-99D6-69896594F1A8}">
      <dsp:nvSpPr>
        <dsp:cNvPr id="0" name=""/>
        <dsp:cNvSpPr/>
      </dsp:nvSpPr>
      <dsp:spPr>
        <a:xfrm>
          <a:off x="5912313" y="3449478"/>
          <a:ext cx="91440" cy="278507"/>
        </a:xfrm>
        <a:custGeom>
          <a:avLst/>
          <a:gdLst/>
          <a:ahLst/>
          <a:cxnLst/>
          <a:rect l="0" t="0" r="0" b="0"/>
          <a:pathLst>
            <a:path>
              <a:moveTo>
                <a:pt x="45720" y="0"/>
              </a:moveTo>
              <a:lnTo>
                <a:pt x="45720" y="278507"/>
              </a:lnTo>
            </a:path>
          </a:pathLst>
        </a:custGeom>
        <a:noFill/>
        <a:ln w="12700" cap="flat" cmpd="sng" algn="ctr">
          <a:solidFill>
            <a:srgbClr val="F7BF35"/>
          </a:solidFill>
          <a:prstDash val="solid"/>
          <a:miter lim="800000"/>
        </a:ln>
        <a:effectLst/>
      </dsp:spPr>
      <dsp:style>
        <a:lnRef idx="2">
          <a:scrgbClr r="0" g="0" b="0"/>
        </a:lnRef>
        <a:fillRef idx="0">
          <a:scrgbClr r="0" g="0" b="0"/>
        </a:fillRef>
        <a:effectRef idx="0">
          <a:scrgbClr r="0" g="0" b="0"/>
        </a:effectRef>
        <a:fontRef idx="minor"/>
      </dsp:style>
    </dsp:sp>
    <dsp:sp modelId="{C4B09038-1766-0E4D-8186-29C65D9D397C}">
      <dsp:nvSpPr>
        <dsp:cNvPr id="0" name=""/>
        <dsp:cNvSpPr/>
      </dsp:nvSpPr>
      <dsp:spPr>
        <a:xfrm>
          <a:off x="5435833" y="3727985"/>
          <a:ext cx="1044401" cy="696267"/>
        </a:xfrm>
        <a:prstGeom prst="roundRect">
          <a:avLst>
            <a:gd name="adj" fmla="val 10000"/>
          </a:avLst>
        </a:prstGeom>
        <a:solidFill>
          <a:srgbClr val="006F59">
            <a:alpha val="49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Regenerative Ecosystems</a:t>
          </a:r>
        </a:p>
      </dsp:txBody>
      <dsp:txXfrm>
        <a:off x="5456226" y="3748378"/>
        <a:ext cx="1003615" cy="655481"/>
      </dsp:txXfrm>
    </dsp:sp>
    <dsp:sp modelId="{928F6306-C007-7344-A303-4B5AB3D4FE19}">
      <dsp:nvSpPr>
        <dsp:cNvPr id="0" name=""/>
        <dsp:cNvSpPr/>
      </dsp:nvSpPr>
      <dsp:spPr>
        <a:xfrm>
          <a:off x="5958033" y="3449478"/>
          <a:ext cx="1357721" cy="278507"/>
        </a:xfrm>
        <a:custGeom>
          <a:avLst/>
          <a:gdLst/>
          <a:ahLst/>
          <a:cxnLst/>
          <a:rect l="0" t="0" r="0" b="0"/>
          <a:pathLst>
            <a:path>
              <a:moveTo>
                <a:pt x="0" y="0"/>
              </a:moveTo>
              <a:lnTo>
                <a:pt x="0" y="139253"/>
              </a:lnTo>
              <a:lnTo>
                <a:pt x="1357721" y="139253"/>
              </a:lnTo>
              <a:lnTo>
                <a:pt x="1357721" y="278507"/>
              </a:lnTo>
            </a:path>
          </a:pathLst>
        </a:custGeom>
        <a:noFill/>
        <a:ln w="12700" cap="flat" cmpd="sng" algn="ctr">
          <a:solidFill>
            <a:schemeClr val="accent4"/>
          </a:solidFill>
          <a:prstDash val="solid"/>
          <a:miter lim="800000"/>
        </a:ln>
        <a:effectLst/>
      </dsp:spPr>
      <dsp:style>
        <a:lnRef idx="2">
          <a:scrgbClr r="0" g="0" b="0"/>
        </a:lnRef>
        <a:fillRef idx="0">
          <a:scrgbClr r="0" g="0" b="0"/>
        </a:fillRef>
        <a:effectRef idx="0">
          <a:scrgbClr r="0" g="0" b="0"/>
        </a:effectRef>
        <a:fontRef idx="minor"/>
      </dsp:style>
    </dsp:sp>
    <dsp:sp modelId="{821C2DDF-F71E-FB4A-9E5C-5C8F2587B7A7}">
      <dsp:nvSpPr>
        <dsp:cNvPr id="0" name=""/>
        <dsp:cNvSpPr/>
      </dsp:nvSpPr>
      <dsp:spPr>
        <a:xfrm>
          <a:off x="6793555" y="3727985"/>
          <a:ext cx="1044401" cy="696267"/>
        </a:xfrm>
        <a:prstGeom prst="roundRect">
          <a:avLst>
            <a:gd name="adj" fmla="val 10000"/>
          </a:avLst>
        </a:prstGeom>
        <a:solidFill>
          <a:srgbClr val="006F59">
            <a:alpha val="49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Animal Welfare</a:t>
          </a:r>
        </a:p>
      </dsp:txBody>
      <dsp:txXfrm>
        <a:off x="6813948" y="3748378"/>
        <a:ext cx="1003615" cy="655481"/>
      </dsp:txXfrm>
    </dsp:sp>
    <dsp:sp modelId="{E1189986-AC89-124E-848D-FEB7BBD237F8}">
      <dsp:nvSpPr>
        <dsp:cNvPr id="0" name=""/>
        <dsp:cNvSpPr/>
      </dsp:nvSpPr>
      <dsp:spPr>
        <a:xfrm>
          <a:off x="5958188" y="2474703"/>
          <a:ext cx="4073011" cy="278507"/>
        </a:xfrm>
        <a:custGeom>
          <a:avLst/>
          <a:gdLst/>
          <a:ahLst/>
          <a:cxnLst/>
          <a:rect l="0" t="0" r="0" b="0"/>
          <a:pathLst>
            <a:path>
              <a:moveTo>
                <a:pt x="0" y="0"/>
              </a:moveTo>
              <a:lnTo>
                <a:pt x="0" y="139253"/>
              </a:lnTo>
              <a:lnTo>
                <a:pt x="4073011" y="139253"/>
              </a:lnTo>
              <a:lnTo>
                <a:pt x="4073011" y="278507"/>
              </a:lnTo>
            </a:path>
          </a:pathLst>
        </a:custGeom>
        <a:noFill/>
        <a:ln w="12700" cap="flat" cmpd="sng" algn="ctr">
          <a:solidFill>
            <a:schemeClr val="accent4"/>
          </a:solidFill>
          <a:prstDash val="solid"/>
          <a:miter lim="800000"/>
        </a:ln>
        <a:effectLst/>
      </dsp:spPr>
      <dsp:style>
        <a:lnRef idx="2">
          <a:scrgbClr r="0" g="0" b="0"/>
        </a:lnRef>
        <a:fillRef idx="0">
          <a:scrgbClr r="0" g="0" b="0"/>
        </a:fillRef>
        <a:effectRef idx="0">
          <a:scrgbClr r="0" g="0" b="0"/>
        </a:effectRef>
        <a:fontRef idx="minor"/>
      </dsp:style>
    </dsp:sp>
    <dsp:sp modelId="{0AFD9D9D-8110-F243-90E2-CA8423734257}">
      <dsp:nvSpPr>
        <dsp:cNvPr id="0" name=""/>
        <dsp:cNvSpPr/>
      </dsp:nvSpPr>
      <dsp:spPr>
        <a:xfrm>
          <a:off x="9183500" y="2753210"/>
          <a:ext cx="1695397" cy="696267"/>
        </a:xfrm>
        <a:prstGeom prst="roundRect">
          <a:avLst>
            <a:gd name="adj" fmla="val 10000"/>
          </a:avLst>
        </a:prstGeom>
        <a:solidFill>
          <a:srgbClr val="006F59">
            <a:alpha val="71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 Highest Quality Products</a:t>
          </a:r>
        </a:p>
      </dsp:txBody>
      <dsp:txXfrm>
        <a:off x="9203893" y="2773603"/>
        <a:ext cx="1654611" cy="655481"/>
      </dsp:txXfrm>
    </dsp:sp>
    <dsp:sp modelId="{1B0C3C0B-3958-DC4A-89AA-2E21E5C064CA}">
      <dsp:nvSpPr>
        <dsp:cNvPr id="0" name=""/>
        <dsp:cNvSpPr/>
      </dsp:nvSpPr>
      <dsp:spPr>
        <a:xfrm>
          <a:off x="8673477" y="3449478"/>
          <a:ext cx="1357721" cy="278507"/>
        </a:xfrm>
        <a:custGeom>
          <a:avLst/>
          <a:gdLst/>
          <a:ahLst/>
          <a:cxnLst/>
          <a:rect l="0" t="0" r="0" b="0"/>
          <a:pathLst>
            <a:path>
              <a:moveTo>
                <a:pt x="1357721" y="0"/>
              </a:moveTo>
              <a:lnTo>
                <a:pt x="1357721" y="139253"/>
              </a:lnTo>
              <a:lnTo>
                <a:pt x="0" y="139253"/>
              </a:lnTo>
              <a:lnTo>
                <a:pt x="0" y="278507"/>
              </a:lnTo>
            </a:path>
          </a:pathLst>
        </a:custGeom>
        <a:noFill/>
        <a:ln w="12700" cap="flat" cmpd="sng" algn="ctr">
          <a:solidFill>
            <a:schemeClr val="accent4"/>
          </a:solidFill>
          <a:prstDash val="solid"/>
          <a:miter lim="800000"/>
        </a:ln>
        <a:effectLst/>
      </dsp:spPr>
      <dsp:style>
        <a:lnRef idx="2">
          <a:scrgbClr r="0" g="0" b="0"/>
        </a:lnRef>
        <a:fillRef idx="0">
          <a:scrgbClr r="0" g="0" b="0"/>
        </a:fillRef>
        <a:effectRef idx="0">
          <a:scrgbClr r="0" g="0" b="0"/>
        </a:effectRef>
        <a:fontRef idx="minor"/>
      </dsp:style>
    </dsp:sp>
    <dsp:sp modelId="{4EC9F2F4-C633-B740-A2A6-7E4A37D67E22}">
      <dsp:nvSpPr>
        <dsp:cNvPr id="0" name=""/>
        <dsp:cNvSpPr/>
      </dsp:nvSpPr>
      <dsp:spPr>
        <a:xfrm>
          <a:off x="8151277" y="3727985"/>
          <a:ext cx="1044401" cy="696267"/>
        </a:xfrm>
        <a:prstGeom prst="roundRect">
          <a:avLst>
            <a:gd name="adj" fmla="val 10000"/>
          </a:avLst>
        </a:prstGeom>
        <a:solidFill>
          <a:srgbClr val="006F59">
            <a:alpha val="49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baseline="0" dirty="0"/>
            <a:t>Healthy Soil = Healthy Food</a:t>
          </a:r>
          <a:endParaRPr lang="en-US" sz="1300" b="0" kern="1200" dirty="0"/>
        </a:p>
      </dsp:txBody>
      <dsp:txXfrm>
        <a:off x="8171670" y="3748378"/>
        <a:ext cx="1003615" cy="655481"/>
      </dsp:txXfrm>
    </dsp:sp>
    <dsp:sp modelId="{4D510B94-733E-6B42-AA27-256192BFEB31}">
      <dsp:nvSpPr>
        <dsp:cNvPr id="0" name=""/>
        <dsp:cNvSpPr/>
      </dsp:nvSpPr>
      <dsp:spPr>
        <a:xfrm>
          <a:off x="9985479" y="3449478"/>
          <a:ext cx="91440" cy="278507"/>
        </a:xfrm>
        <a:custGeom>
          <a:avLst/>
          <a:gdLst/>
          <a:ahLst/>
          <a:cxnLst/>
          <a:rect l="0" t="0" r="0" b="0"/>
          <a:pathLst>
            <a:path>
              <a:moveTo>
                <a:pt x="45720" y="0"/>
              </a:moveTo>
              <a:lnTo>
                <a:pt x="45720" y="278507"/>
              </a:lnTo>
            </a:path>
          </a:pathLst>
        </a:custGeom>
        <a:noFill/>
        <a:ln w="12700" cap="flat" cmpd="sng" algn="ctr">
          <a:solidFill>
            <a:schemeClr val="accent4"/>
          </a:solidFill>
          <a:prstDash val="solid"/>
          <a:miter lim="800000"/>
        </a:ln>
        <a:effectLst/>
      </dsp:spPr>
      <dsp:style>
        <a:lnRef idx="2">
          <a:scrgbClr r="0" g="0" b="0"/>
        </a:lnRef>
        <a:fillRef idx="0">
          <a:scrgbClr r="0" g="0" b="0"/>
        </a:fillRef>
        <a:effectRef idx="0">
          <a:scrgbClr r="0" g="0" b="0"/>
        </a:effectRef>
        <a:fontRef idx="minor"/>
      </dsp:style>
    </dsp:sp>
    <dsp:sp modelId="{FE212001-8FAC-8F46-A1A5-CC26B2EEEC18}">
      <dsp:nvSpPr>
        <dsp:cNvPr id="0" name=""/>
        <dsp:cNvSpPr/>
      </dsp:nvSpPr>
      <dsp:spPr>
        <a:xfrm>
          <a:off x="9508998" y="3727985"/>
          <a:ext cx="1044401" cy="696267"/>
        </a:xfrm>
        <a:prstGeom prst="roundRect">
          <a:avLst>
            <a:gd name="adj" fmla="val 10000"/>
          </a:avLst>
        </a:prstGeom>
        <a:solidFill>
          <a:srgbClr val="006F59">
            <a:alpha val="49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Artisan Processing Standards</a:t>
          </a:r>
        </a:p>
      </dsp:txBody>
      <dsp:txXfrm>
        <a:off x="9529391" y="3748378"/>
        <a:ext cx="1003615" cy="655481"/>
      </dsp:txXfrm>
    </dsp:sp>
    <dsp:sp modelId="{B2C68D43-CF83-6D4B-A1E6-3329D480A7B9}">
      <dsp:nvSpPr>
        <dsp:cNvPr id="0" name=""/>
        <dsp:cNvSpPr/>
      </dsp:nvSpPr>
      <dsp:spPr>
        <a:xfrm>
          <a:off x="10031199" y="3449478"/>
          <a:ext cx="1357721" cy="278507"/>
        </a:xfrm>
        <a:custGeom>
          <a:avLst/>
          <a:gdLst/>
          <a:ahLst/>
          <a:cxnLst/>
          <a:rect l="0" t="0" r="0" b="0"/>
          <a:pathLst>
            <a:path>
              <a:moveTo>
                <a:pt x="0" y="0"/>
              </a:moveTo>
              <a:lnTo>
                <a:pt x="0" y="139253"/>
              </a:lnTo>
              <a:lnTo>
                <a:pt x="1357721" y="139253"/>
              </a:lnTo>
              <a:lnTo>
                <a:pt x="1357721" y="278507"/>
              </a:lnTo>
            </a:path>
          </a:pathLst>
        </a:custGeom>
        <a:noFill/>
        <a:ln w="12700" cap="flat" cmpd="sng" algn="ctr">
          <a:solidFill>
            <a:srgbClr val="F7BF35"/>
          </a:solidFill>
          <a:prstDash val="solid"/>
          <a:miter lim="800000"/>
        </a:ln>
        <a:effectLst/>
      </dsp:spPr>
      <dsp:style>
        <a:lnRef idx="2">
          <a:scrgbClr r="0" g="0" b="0"/>
        </a:lnRef>
        <a:fillRef idx="0">
          <a:scrgbClr r="0" g="0" b="0"/>
        </a:fillRef>
        <a:effectRef idx="0">
          <a:scrgbClr r="0" g="0" b="0"/>
        </a:effectRef>
        <a:fontRef idx="minor"/>
      </dsp:style>
    </dsp:sp>
    <dsp:sp modelId="{6C4B40ED-1024-1942-977B-46FA373F95EF}">
      <dsp:nvSpPr>
        <dsp:cNvPr id="0" name=""/>
        <dsp:cNvSpPr/>
      </dsp:nvSpPr>
      <dsp:spPr>
        <a:xfrm>
          <a:off x="10866720" y="3727985"/>
          <a:ext cx="1044401" cy="696267"/>
        </a:xfrm>
        <a:prstGeom prst="roundRect">
          <a:avLst>
            <a:gd name="adj" fmla="val 10000"/>
          </a:avLst>
        </a:prstGeom>
        <a:solidFill>
          <a:srgbClr val="006F59">
            <a:alpha val="49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0" kern="1200" dirty="0"/>
            <a:t>Best in Class Recognition</a:t>
          </a:r>
        </a:p>
      </dsp:txBody>
      <dsp:txXfrm>
        <a:off x="10887113" y="3748378"/>
        <a:ext cx="1003615" cy="655481"/>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8A5288-6D0B-8E40-B0E7-AF418E7F7088}"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42E482-D75B-F945-A575-AAC5F810AE20}" type="slidenum">
              <a:rPr lang="en-US" smtClean="0"/>
              <a:t>‹#›</a:t>
            </a:fld>
            <a:endParaRPr lang="en-US"/>
          </a:p>
        </p:txBody>
      </p:sp>
    </p:spTree>
    <p:extLst>
      <p:ext uri="{BB962C8B-B14F-4D97-AF65-F5344CB8AC3E}">
        <p14:creationId xmlns:p14="http://schemas.microsoft.com/office/powerpoint/2010/main" val="1525544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79F602B-AA6E-B14C-8047-6697BE6BCABF}" type="slidenum">
              <a:rPr lang="en-US" smtClean="0"/>
              <a:t>1</a:t>
            </a:fld>
            <a:endParaRPr lang="en-US"/>
          </a:p>
        </p:txBody>
      </p:sp>
    </p:spTree>
    <p:extLst>
      <p:ext uri="{BB962C8B-B14F-4D97-AF65-F5344CB8AC3E}">
        <p14:creationId xmlns:p14="http://schemas.microsoft.com/office/powerpoint/2010/main" val="490314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79F602B-AA6E-B14C-8047-6697BE6BCABF}" type="slidenum">
              <a:rPr lang="en-US" smtClean="0"/>
              <a:t>2</a:t>
            </a:fld>
            <a:endParaRPr lang="en-US"/>
          </a:p>
        </p:txBody>
      </p:sp>
    </p:spTree>
    <p:extLst>
      <p:ext uri="{BB962C8B-B14F-4D97-AF65-F5344CB8AC3E}">
        <p14:creationId xmlns:p14="http://schemas.microsoft.com/office/powerpoint/2010/main" val="1309469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79F602B-AA6E-B14C-8047-6697BE6BCABF}" type="slidenum">
              <a:rPr lang="en-US" smtClean="0"/>
              <a:t>3</a:t>
            </a:fld>
            <a:endParaRPr lang="en-US"/>
          </a:p>
        </p:txBody>
      </p:sp>
    </p:spTree>
    <p:extLst>
      <p:ext uri="{BB962C8B-B14F-4D97-AF65-F5344CB8AC3E}">
        <p14:creationId xmlns:p14="http://schemas.microsoft.com/office/powerpoint/2010/main" val="1689998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79F602B-AA6E-B14C-8047-6697BE6BCABF}" type="slidenum">
              <a:rPr lang="en-US" smtClean="0"/>
              <a:t>4</a:t>
            </a:fld>
            <a:endParaRPr lang="en-US"/>
          </a:p>
        </p:txBody>
      </p:sp>
    </p:spTree>
    <p:extLst>
      <p:ext uri="{BB962C8B-B14F-4D97-AF65-F5344CB8AC3E}">
        <p14:creationId xmlns:p14="http://schemas.microsoft.com/office/powerpoint/2010/main" val="1778875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79F602B-AA6E-B14C-8047-6697BE6BCABF}" type="slidenum">
              <a:rPr lang="en-US" smtClean="0"/>
              <a:t>5</a:t>
            </a:fld>
            <a:endParaRPr lang="en-US"/>
          </a:p>
        </p:txBody>
      </p:sp>
    </p:spTree>
    <p:extLst>
      <p:ext uri="{BB962C8B-B14F-4D97-AF65-F5344CB8AC3E}">
        <p14:creationId xmlns:p14="http://schemas.microsoft.com/office/powerpoint/2010/main" val="1568550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79F602B-AA6E-B14C-8047-6697BE6BCABF}" type="slidenum">
              <a:rPr lang="en-US" smtClean="0"/>
              <a:t>6</a:t>
            </a:fld>
            <a:endParaRPr lang="en-US"/>
          </a:p>
        </p:txBody>
      </p:sp>
    </p:spTree>
    <p:extLst>
      <p:ext uri="{BB962C8B-B14F-4D97-AF65-F5344CB8AC3E}">
        <p14:creationId xmlns:p14="http://schemas.microsoft.com/office/powerpoint/2010/main" val="1346094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79F602B-AA6E-B14C-8047-6697BE6BCABF}" type="slidenum">
              <a:rPr lang="en-US" smtClean="0"/>
              <a:t>7</a:t>
            </a:fld>
            <a:endParaRPr lang="en-US"/>
          </a:p>
        </p:txBody>
      </p:sp>
    </p:spTree>
    <p:extLst>
      <p:ext uri="{BB962C8B-B14F-4D97-AF65-F5344CB8AC3E}">
        <p14:creationId xmlns:p14="http://schemas.microsoft.com/office/powerpoint/2010/main" val="972476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79F602B-AA6E-B14C-8047-6697BE6BCABF}" type="slidenum">
              <a:rPr lang="en-US" smtClean="0"/>
              <a:t>8</a:t>
            </a:fld>
            <a:endParaRPr lang="en-US"/>
          </a:p>
        </p:txBody>
      </p:sp>
    </p:spTree>
    <p:extLst>
      <p:ext uri="{BB962C8B-B14F-4D97-AF65-F5344CB8AC3E}">
        <p14:creationId xmlns:p14="http://schemas.microsoft.com/office/powerpoint/2010/main" val="1985259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79F602B-AA6E-B14C-8047-6697BE6BCABF}" type="slidenum">
              <a:rPr lang="en-US" smtClean="0"/>
              <a:t>9</a:t>
            </a:fld>
            <a:endParaRPr lang="en-US"/>
          </a:p>
        </p:txBody>
      </p:sp>
    </p:spTree>
    <p:extLst>
      <p:ext uri="{BB962C8B-B14F-4D97-AF65-F5344CB8AC3E}">
        <p14:creationId xmlns:p14="http://schemas.microsoft.com/office/powerpoint/2010/main" val="353676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F15FD41-7311-8643-AC2B-80AA45ED02AF}"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A5AA8-01B1-494E-9697-06FCE564281F}" type="slidenum">
              <a:rPr lang="en-US" smtClean="0"/>
              <a:t>‹#›</a:t>
            </a:fld>
            <a:endParaRPr lang="en-US"/>
          </a:p>
        </p:txBody>
      </p:sp>
    </p:spTree>
    <p:extLst>
      <p:ext uri="{BB962C8B-B14F-4D97-AF65-F5344CB8AC3E}">
        <p14:creationId xmlns:p14="http://schemas.microsoft.com/office/powerpoint/2010/main" val="691730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15FD41-7311-8643-AC2B-80AA45ED02AF}"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A5AA8-01B1-494E-9697-06FCE564281F}" type="slidenum">
              <a:rPr lang="en-US" smtClean="0"/>
              <a:t>‹#›</a:t>
            </a:fld>
            <a:endParaRPr lang="en-US"/>
          </a:p>
        </p:txBody>
      </p:sp>
    </p:spTree>
    <p:extLst>
      <p:ext uri="{BB962C8B-B14F-4D97-AF65-F5344CB8AC3E}">
        <p14:creationId xmlns:p14="http://schemas.microsoft.com/office/powerpoint/2010/main" val="442041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15FD41-7311-8643-AC2B-80AA45ED02AF}"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A5AA8-01B1-494E-9697-06FCE564281F}" type="slidenum">
              <a:rPr lang="en-US" smtClean="0"/>
              <a:t>‹#›</a:t>
            </a:fld>
            <a:endParaRPr lang="en-US"/>
          </a:p>
        </p:txBody>
      </p:sp>
    </p:spTree>
    <p:extLst>
      <p:ext uri="{BB962C8B-B14F-4D97-AF65-F5344CB8AC3E}">
        <p14:creationId xmlns:p14="http://schemas.microsoft.com/office/powerpoint/2010/main" val="125115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15FD41-7311-8643-AC2B-80AA45ED02AF}"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A5AA8-01B1-494E-9697-06FCE564281F}" type="slidenum">
              <a:rPr lang="en-US" smtClean="0"/>
              <a:t>‹#›</a:t>
            </a:fld>
            <a:endParaRPr lang="en-US"/>
          </a:p>
        </p:txBody>
      </p:sp>
    </p:spTree>
    <p:extLst>
      <p:ext uri="{BB962C8B-B14F-4D97-AF65-F5344CB8AC3E}">
        <p14:creationId xmlns:p14="http://schemas.microsoft.com/office/powerpoint/2010/main" val="1577212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15FD41-7311-8643-AC2B-80AA45ED02AF}"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EA5AA8-01B1-494E-9697-06FCE564281F}" type="slidenum">
              <a:rPr lang="en-US" smtClean="0"/>
              <a:t>‹#›</a:t>
            </a:fld>
            <a:endParaRPr lang="en-US"/>
          </a:p>
        </p:txBody>
      </p:sp>
    </p:spTree>
    <p:extLst>
      <p:ext uri="{BB962C8B-B14F-4D97-AF65-F5344CB8AC3E}">
        <p14:creationId xmlns:p14="http://schemas.microsoft.com/office/powerpoint/2010/main" val="1825278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F15FD41-7311-8643-AC2B-80AA45ED02AF}"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EA5AA8-01B1-494E-9697-06FCE564281F}" type="slidenum">
              <a:rPr lang="en-US" smtClean="0"/>
              <a:t>‹#›</a:t>
            </a:fld>
            <a:endParaRPr lang="en-US"/>
          </a:p>
        </p:txBody>
      </p:sp>
    </p:spTree>
    <p:extLst>
      <p:ext uri="{BB962C8B-B14F-4D97-AF65-F5344CB8AC3E}">
        <p14:creationId xmlns:p14="http://schemas.microsoft.com/office/powerpoint/2010/main" val="644238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15FD41-7311-8643-AC2B-80AA45ED02AF}"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EA5AA8-01B1-494E-9697-06FCE564281F}" type="slidenum">
              <a:rPr lang="en-US" smtClean="0"/>
              <a:t>‹#›</a:t>
            </a:fld>
            <a:endParaRPr lang="en-US"/>
          </a:p>
        </p:txBody>
      </p:sp>
    </p:spTree>
    <p:extLst>
      <p:ext uri="{BB962C8B-B14F-4D97-AF65-F5344CB8AC3E}">
        <p14:creationId xmlns:p14="http://schemas.microsoft.com/office/powerpoint/2010/main" val="104492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15FD41-7311-8643-AC2B-80AA45ED02AF}"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EA5AA8-01B1-494E-9697-06FCE564281F}" type="slidenum">
              <a:rPr lang="en-US" smtClean="0"/>
              <a:t>‹#›</a:t>
            </a:fld>
            <a:endParaRPr lang="en-US"/>
          </a:p>
        </p:txBody>
      </p:sp>
    </p:spTree>
    <p:extLst>
      <p:ext uri="{BB962C8B-B14F-4D97-AF65-F5344CB8AC3E}">
        <p14:creationId xmlns:p14="http://schemas.microsoft.com/office/powerpoint/2010/main" val="1715744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15FD41-7311-8643-AC2B-80AA45ED02AF}"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EA5AA8-01B1-494E-9697-06FCE564281F}" type="slidenum">
              <a:rPr lang="en-US" smtClean="0"/>
              <a:t>‹#›</a:t>
            </a:fld>
            <a:endParaRPr lang="en-US"/>
          </a:p>
        </p:txBody>
      </p:sp>
    </p:spTree>
    <p:extLst>
      <p:ext uri="{BB962C8B-B14F-4D97-AF65-F5344CB8AC3E}">
        <p14:creationId xmlns:p14="http://schemas.microsoft.com/office/powerpoint/2010/main" val="114945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15FD41-7311-8643-AC2B-80AA45ED02AF}"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EA5AA8-01B1-494E-9697-06FCE564281F}" type="slidenum">
              <a:rPr lang="en-US" smtClean="0"/>
              <a:t>‹#›</a:t>
            </a:fld>
            <a:endParaRPr lang="en-US"/>
          </a:p>
        </p:txBody>
      </p:sp>
    </p:spTree>
    <p:extLst>
      <p:ext uri="{BB962C8B-B14F-4D97-AF65-F5344CB8AC3E}">
        <p14:creationId xmlns:p14="http://schemas.microsoft.com/office/powerpoint/2010/main" val="1308396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15FD41-7311-8643-AC2B-80AA45ED02AF}"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EA5AA8-01B1-494E-9697-06FCE564281F}" type="slidenum">
              <a:rPr lang="en-US" smtClean="0"/>
              <a:t>‹#›</a:t>
            </a:fld>
            <a:endParaRPr lang="en-US"/>
          </a:p>
        </p:txBody>
      </p:sp>
    </p:spTree>
    <p:extLst>
      <p:ext uri="{BB962C8B-B14F-4D97-AF65-F5344CB8AC3E}">
        <p14:creationId xmlns:p14="http://schemas.microsoft.com/office/powerpoint/2010/main" val="2133838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15FD41-7311-8643-AC2B-80AA45ED02AF}"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A5AA8-01B1-494E-9697-06FCE564281F}" type="slidenum">
              <a:rPr lang="en-US" smtClean="0"/>
              <a:t>‹#›</a:t>
            </a:fld>
            <a:endParaRPr lang="en-US"/>
          </a:p>
        </p:txBody>
      </p:sp>
    </p:spTree>
    <p:extLst>
      <p:ext uri="{BB962C8B-B14F-4D97-AF65-F5344CB8AC3E}">
        <p14:creationId xmlns:p14="http://schemas.microsoft.com/office/powerpoint/2010/main" val="1258351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tiff"/><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tiff"/><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2.jpg"/><Relationship Id="rId9"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79623" y="6122007"/>
            <a:ext cx="912936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517766" y="461691"/>
            <a:ext cx="767337" cy="1227739"/>
          </a:xfrm>
          <a:prstGeom prst="rect">
            <a:avLst/>
          </a:prstGeom>
        </p:spPr>
      </p:pic>
      <p:pic>
        <p:nvPicPr>
          <p:cNvPr id="6" name="Picture 5">
            <a:extLst>
              <a:ext uri="{FF2B5EF4-FFF2-40B4-BE49-F238E27FC236}">
                <a16:creationId xmlns:a16="http://schemas.microsoft.com/office/drawing/2014/main" id="{524DA292-E3A7-144F-A239-3EC7550EECC2}"/>
              </a:ext>
            </a:extLst>
          </p:cNvPr>
          <p:cNvPicPr>
            <a:picLocks noChangeAspect="1"/>
          </p:cNvPicPr>
          <p:nvPr/>
        </p:nvPicPr>
        <p:blipFill>
          <a:blip r:embed="rId4"/>
          <a:stretch>
            <a:fillRect/>
          </a:stretch>
        </p:blipFill>
        <p:spPr>
          <a:xfrm>
            <a:off x="9933440" y="5313817"/>
            <a:ext cx="2007775" cy="993198"/>
          </a:xfrm>
          <a:prstGeom prst="rect">
            <a:avLst/>
          </a:prstGeom>
        </p:spPr>
      </p:pic>
      <p:sp>
        <p:nvSpPr>
          <p:cNvPr id="7" name="Text Box 5"/>
          <p:cNvSpPr txBox="1">
            <a:spLocks noChangeArrowheads="1"/>
          </p:cNvSpPr>
          <p:nvPr/>
        </p:nvSpPr>
        <p:spPr bwMode="auto">
          <a:xfrm>
            <a:off x="0" y="324226"/>
            <a:ext cx="12192000" cy="548705"/>
          </a:xfrm>
          <a:prstGeom prst="rect">
            <a:avLst/>
          </a:prstGeom>
          <a:noFill/>
          <a:ln w="9525">
            <a:noFill/>
            <a:miter lim="800000"/>
            <a:headEnd/>
            <a:tailEnd/>
          </a:ln>
          <a:effectLst/>
        </p:spPr>
        <p:txBody>
          <a:bodyPr lIns="36576" tIns="36576" rIns="36576" bIns="36576" anchor="t">
            <a:prstTxWarp prst="textNoShape">
              <a:avLst/>
            </a:prstTxWarp>
          </a:bodyPr>
          <a:lstStyle/>
          <a:p>
            <a:pPr algn="ctr"/>
            <a:endParaRPr lang="en-US" sz="3200" b="1" dirty="0">
              <a:solidFill>
                <a:schemeClr val="accent6">
                  <a:lumMod val="75000"/>
                </a:schemeClr>
              </a:solidFill>
              <a:latin typeface="Forum" panose="02000000000000000000" pitchFamily="2"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0402" y="609448"/>
            <a:ext cx="8104412" cy="4987331"/>
          </a:xfrm>
          <a:prstGeom prst="rect">
            <a:avLst/>
          </a:prstGeom>
        </p:spPr>
      </p:pic>
    </p:spTree>
    <p:extLst>
      <p:ext uri="{BB962C8B-B14F-4D97-AF65-F5344CB8AC3E}">
        <p14:creationId xmlns:p14="http://schemas.microsoft.com/office/powerpoint/2010/main" val="1630925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517766" y="6119446"/>
            <a:ext cx="9291217" cy="2561"/>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517766" y="461691"/>
            <a:ext cx="767337" cy="1227739"/>
          </a:xfrm>
          <a:prstGeom prst="rect">
            <a:avLst/>
          </a:prstGeom>
        </p:spPr>
      </p:pic>
      <p:pic>
        <p:nvPicPr>
          <p:cNvPr id="6" name="Picture 5">
            <a:extLst>
              <a:ext uri="{FF2B5EF4-FFF2-40B4-BE49-F238E27FC236}">
                <a16:creationId xmlns:a16="http://schemas.microsoft.com/office/drawing/2014/main" id="{524DA292-E3A7-144F-A239-3EC7550EECC2}"/>
              </a:ext>
            </a:extLst>
          </p:cNvPr>
          <p:cNvPicPr>
            <a:picLocks noChangeAspect="1"/>
          </p:cNvPicPr>
          <p:nvPr/>
        </p:nvPicPr>
        <p:blipFill>
          <a:blip r:embed="rId4"/>
          <a:stretch>
            <a:fillRect/>
          </a:stretch>
        </p:blipFill>
        <p:spPr>
          <a:xfrm>
            <a:off x="9701527" y="5313817"/>
            <a:ext cx="2007775" cy="993198"/>
          </a:xfrm>
          <a:prstGeom prst="rect">
            <a:avLst/>
          </a:prstGeom>
        </p:spPr>
      </p:pic>
      <p:sp>
        <p:nvSpPr>
          <p:cNvPr id="8" name="TextBox 7">
            <a:extLst>
              <a:ext uri="{FF2B5EF4-FFF2-40B4-BE49-F238E27FC236}">
                <a16:creationId xmlns:a16="http://schemas.microsoft.com/office/drawing/2014/main" id="{EE934F7D-CE01-CC43-8A5B-B62BB03882EA}"/>
              </a:ext>
            </a:extLst>
          </p:cNvPr>
          <p:cNvSpPr txBox="1"/>
          <p:nvPr/>
        </p:nvSpPr>
        <p:spPr>
          <a:xfrm>
            <a:off x="698352" y="1861180"/>
            <a:ext cx="3894306" cy="3908762"/>
          </a:xfrm>
          <a:prstGeom prst="rect">
            <a:avLst/>
          </a:prstGeom>
          <a:noFill/>
        </p:spPr>
        <p:txBody>
          <a:bodyPr wrap="square" rtlCol="0">
            <a:spAutoFit/>
          </a:bodyPr>
          <a:lstStyle/>
          <a:p>
            <a:pPr algn="ctr"/>
            <a:r>
              <a:rPr lang="en-US" sz="3200" b="1" dirty="0">
                <a:solidFill>
                  <a:schemeClr val="accent6">
                    <a:lumMod val="75000"/>
                  </a:schemeClr>
                </a:solidFill>
                <a:latin typeface="Forum" charset="0"/>
                <a:ea typeface="Forum" charset="0"/>
                <a:cs typeface="Forum" charset="0"/>
              </a:rPr>
              <a:t>PROJECT GOAL:</a:t>
            </a:r>
          </a:p>
          <a:p>
            <a:pPr algn="ctr"/>
            <a:endParaRPr lang="en-US" sz="2400" dirty="0">
              <a:latin typeface="Forum" charset="0"/>
              <a:ea typeface="Forum" charset="0"/>
              <a:cs typeface="Forum" charset="0"/>
            </a:endParaRPr>
          </a:p>
          <a:p>
            <a:pPr algn="ctr"/>
            <a:r>
              <a:rPr lang="en-US" sz="2400" dirty="0">
                <a:latin typeface="Forum" charset="0"/>
                <a:ea typeface="Forum" charset="0"/>
                <a:cs typeface="Forum" charset="0"/>
              </a:rPr>
              <a:t>Develop a strategic message architecture and key talking points to encourage consistent messaging about Biodynamic farming and food that leverages growing consumer interest and awareness. </a:t>
            </a: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773244" y="461691"/>
            <a:ext cx="7029592" cy="5969078"/>
          </a:xfrm>
          <a:prstGeom prst="rect">
            <a:avLst/>
          </a:prstGeom>
          <a:noFill/>
          <a:ln>
            <a:noFill/>
          </a:ln>
          <a:effectLst>
            <a:softEdge rad="0"/>
          </a:effectLst>
        </p:spPr>
      </p:pic>
    </p:spTree>
    <p:extLst>
      <p:ext uri="{BB962C8B-B14F-4D97-AF65-F5344CB8AC3E}">
        <p14:creationId xmlns:p14="http://schemas.microsoft.com/office/powerpoint/2010/main" val="1100204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79623" y="6122007"/>
            <a:ext cx="912936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517766" y="461691"/>
            <a:ext cx="767337" cy="1227739"/>
          </a:xfrm>
          <a:prstGeom prst="rect">
            <a:avLst/>
          </a:prstGeom>
        </p:spPr>
      </p:pic>
      <p:pic>
        <p:nvPicPr>
          <p:cNvPr id="6" name="Picture 5">
            <a:extLst>
              <a:ext uri="{FF2B5EF4-FFF2-40B4-BE49-F238E27FC236}">
                <a16:creationId xmlns:a16="http://schemas.microsoft.com/office/drawing/2014/main" id="{524DA292-E3A7-144F-A239-3EC7550EECC2}"/>
              </a:ext>
            </a:extLst>
          </p:cNvPr>
          <p:cNvPicPr>
            <a:picLocks noChangeAspect="1"/>
          </p:cNvPicPr>
          <p:nvPr/>
        </p:nvPicPr>
        <p:blipFill>
          <a:blip r:embed="rId4"/>
          <a:stretch>
            <a:fillRect/>
          </a:stretch>
        </p:blipFill>
        <p:spPr>
          <a:xfrm>
            <a:off x="9701527" y="5313817"/>
            <a:ext cx="2007775" cy="993198"/>
          </a:xfrm>
          <a:prstGeom prst="rect">
            <a:avLst/>
          </a:prstGeom>
        </p:spPr>
      </p:pic>
      <p:sp>
        <p:nvSpPr>
          <p:cNvPr id="7" name="TextBox 6">
            <a:extLst>
              <a:ext uri="{FF2B5EF4-FFF2-40B4-BE49-F238E27FC236}">
                <a16:creationId xmlns:a16="http://schemas.microsoft.com/office/drawing/2014/main" id="{EE934F7D-CE01-CC43-8A5B-B62BB03882EA}"/>
              </a:ext>
            </a:extLst>
          </p:cNvPr>
          <p:cNvSpPr txBox="1"/>
          <p:nvPr/>
        </p:nvSpPr>
        <p:spPr>
          <a:xfrm>
            <a:off x="1436832" y="2244311"/>
            <a:ext cx="9389011" cy="1938992"/>
          </a:xfrm>
          <a:prstGeom prst="rect">
            <a:avLst/>
          </a:prstGeom>
          <a:noFill/>
        </p:spPr>
        <p:txBody>
          <a:bodyPr wrap="square" rtlCol="0">
            <a:spAutoFit/>
          </a:bodyPr>
          <a:lstStyle/>
          <a:p>
            <a:pPr algn="ctr"/>
            <a:r>
              <a:rPr lang="en-US" sz="2400" i="1" dirty="0">
                <a:latin typeface="Forum" charset="0"/>
                <a:ea typeface="Forum" charset="0"/>
                <a:cs typeface="Forum" charset="0"/>
              </a:rPr>
              <a:t>“Core consumers </a:t>
            </a:r>
            <a:r>
              <a:rPr lang="en-US" sz="2400" i="1" dirty="0">
                <a:solidFill>
                  <a:schemeClr val="accent4">
                    <a:lumMod val="75000"/>
                  </a:schemeClr>
                </a:solidFill>
                <a:latin typeface="Forum" charset="0"/>
                <a:ea typeface="Forum" charset="0"/>
                <a:cs typeface="Forum" charset="0"/>
              </a:rPr>
              <a:t>idealize</a:t>
            </a:r>
            <a:r>
              <a:rPr lang="en-US" sz="2400" i="1" dirty="0">
                <a:solidFill>
                  <a:schemeClr val="accent4"/>
                </a:solidFill>
                <a:latin typeface="Forum" charset="0"/>
                <a:ea typeface="Forum" charset="0"/>
                <a:cs typeface="Forum" charset="0"/>
              </a:rPr>
              <a:t> </a:t>
            </a:r>
            <a:r>
              <a:rPr lang="en-US" sz="2400" i="1" dirty="0">
                <a:solidFill>
                  <a:schemeClr val="accent4">
                    <a:lumMod val="75000"/>
                  </a:schemeClr>
                </a:solidFill>
                <a:latin typeface="Forum" charset="0"/>
                <a:ea typeface="Forum" charset="0"/>
                <a:cs typeface="Forum" charset="0"/>
              </a:rPr>
              <a:t>food and agriculture </a:t>
            </a:r>
            <a:r>
              <a:rPr lang="en-US" sz="2400" i="1" dirty="0">
                <a:latin typeface="Forum" charset="0"/>
                <a:ea typeface="Forum" charset="0"/>
                <a:cs typeface="Forum" charset="0"/>
              </a:rPr>
              <a:t>that go </a:t>
            </a:r>
            <a:r>
              <a:rPr lang="en-US" sz="2400" i="1" dirty="0">
                <a:solidFill>
                  <a:schemeClr val="accent4">
                    <a:lumMod val="75000"/>
                  </a:schemeClr>
                </a:solidFill>
                <a:latin typeface="Forum" charset="0"/>
                <a:ea typeface="Forum" charset="0"/>
                <a:cs typeface="Forum" charset="0"/>
              </a:rPr>
              <a:t>beyond organic</a:t>
            </a:r>
            <a:r>
              <a:rPr lang="en-US" sz="2400" i="1" dirty="0">
                <a:latin typeface="Forum" charset="0"/>
                <a:ea typeface="Forum" charset="0"/>
                <a:cs typeface="Forum" charset="0"/>
              </a:rPr>
              <a:t>, and for them, organic no longer represents the </a:t>
            </a:r>
            <a:r>
              <a:rPr lang="en-US" sz="2400" i="1" dirty="0">
                <a:solidFill>
                  <a:schemeClr val="accent4">
                    <a:lumMod val="75000"/>
                  </a:schemeClr>
                </a:solidFill>
                <a:latin typeface="Forum" charset="0"/>
                <a:ea typeface="Forum" charset="0"/>
                <a:cs typeface="Forum" charset="0"/>
              </a:rPr>
              <a:t>highest ideal </a:t>
            </a:r>
            <a:r>
              <a:rPr lang="en-US" sz="2400" i="1" dirty="0">
                <a:latin typeface="Forum" charset="0"/>
                <a:ea typeface="Forum" charset="0"/>
                <a:cs typeface="Forum" charset="0"/>
              </a:rPr>
              <a:t>for how their food is produced.  Many of the </a:t>
            </a:r>
            <a:r>
              <a:rPr lang="en-US" sz="2400" i="1" dirty="0">
                <a:solidFill>
                  <a:schemeClr val="accent4">
                    <a:lumMod val="75000"/>
                  </a:schemeClr>
                </a:solidFill>
                <a:latin typeface="Forum" charset="0"/>
                <a:ea typeface="Forum" charset="0"/>
                <a:cs typeface="Forum" charset="0"/>
              </a:rPr>
              <a:t>principles</a:t>
            </a:r>
            <a:r>
              <a:rPr lang="en-US" sz="2400" i="1" dirty="0">
                <a:latin typeface="Forum" charset="0"/>
                <a:ea typeface="Forum" charset="0"/>
                <a:cs typeface="Forum" charset="0"/>
              </a:rPr>
              <a:t> that Core consumers idealize are </a:t>
            </a:r>
            <a:r>
              <a:rPr lang="en-US" sz="2400" i="1" dirty="0">
                <a:solidFill>
                  <a:schemeClr val="accent4">
                    <a:lumMod val="75000"/>
                  </a:schemeClr>
                </a:solidFill>
                <a:latin typeface="Forum" charset="0"/>
                <a:ea typeface="Forum" charset="0"/>
                <a:cs typeface="Forum" charset="0"/>
              </a:rPr>
              <a:t>encapsulated within biodynamic farming practices </a:t>
            </a:r>
            <a:r>
              <a:rPr lang="en-US" sz="2400" i="1" dirty="0">
                <a:latin typeface="Forum" charset="0"/>
                <a:ea typeface="Forum" charset="0"/>
                <a:cs typeface="Forum" charset="0"/>
              </a:rPr>
              <a:t>and equations they make between </a:t>
            </a:r>
            <a:r>
              <a:rPr lang="en-US" sz="2400" i="1" dirty="0">
                <a:solidFill>
                  <a:schemeClr val="accent4">
                    <a:lumMod val="75000"/>
                  </a:schemeClr>
                </a:solidFill>
                <a:latin typeface="Forum" charset="0"/>
                <a:ea typeface="Forum" charset="0"/>
                <a:cs typeface="Forum" charset="0"/>
              </a:rPr>
              <a:t>soil health, wellness and sustainability</a:t>
            </a:r>
            <a:r>
              <a:rPr lang="en-US" sz="2400" i="1" dirty="0">
                <a:latin typeface="Forum" charset="0"/>
                <a:ea typeface="Forum" charset="0"/>
                <a:cs typeface="Forum" charset="0"/>
              </a:rPr>
              <a:t>.”</a:t>
            </a:r>
          </a:p>
        </p:txBody>
      </p:sp>
      <p:sp>
        <p:nvSpPr>
          <p:cNvPr id="8" name="Text Box 5"/>
          <p:cNvSpPr txBox="1">
            <a:spLocks noChangeArrowheads="1"/>
          </p:cNvSpPr>
          <p:nvPr/>
        </p:nvSpPr>
        <p:spPr bwMode="auto">
          <a:xfrm>
            <a:off x="0" y="340555"/>
            <a:ext cx="12192000" cy="548705"/>
          </a:xfrm>
          <a:prstGeom prst="rect">
            <a:avLst/>
          </a:prstGeom>
          <a:noFill/>
          <a:ln w="9525">
            <a:noFill/>
            <a:miter lim="800000"/>
            <a:headEnd/>
            <a:tailEnd/>
          </a:ln>
          <a:effectLst/>
        </p:spPr>
        <p:txBody>
          <a:bodyPr lIns="36576" tIns="36576" rIns="36576" bIns="36576">
            <a:prstTxWarp prst="textNoShape">
              <a:avLst/>
            </a:prstTxWarp>
          </a:bodyPr>
          <a:lstStyle/>
          <a:p>
            <a:pPr algn="ctr"/>
            <a:r>
              <a:rPr lang="en-US" sz="2800" b="1" dirty="0">
                <a:solidFill>
                  <a:srgbClr val="3D7747"/>
                </a:solidFill>
                <a:latin typeface="Forum" panose="02000000000000000000" pitchFamily="2" charset="0"/>
              </a:rPr>
              <a:t>CONSUMER-DRIVEN REDEFINITION OF </a:t>
            </a:r>
            <a:r>
              <a:rPr lang="en-US" sz="2800" b="1" dirty="0">
                <a:solidFill>
                  <a:schemeClr val="accent4">
                    <a:lumMod val="75000"/>
                  </a:schemeClr>
                </a:solidFill>
                <a:latin typeface="Forum" panose="02000000000000000000" pitchFamily="2" charset="0"/>
              </a:rPr>
              <a:t>QUALITY</a:t>
            </a:r>
            <a:r>
              <a:rPr lang="en-US" sz="2800" b="1" dirty="0">
                <a:solidFill>
                  <a:srgbClr val="3D7747"/>
                </a:solidFill>
                <a:latin typeface="Forum" panose="02000000000000000000" pitchFamily="2" charset="0"/>
              </a:rPr>
              <a:t> </a:t>
            </a:r>
          </a:p>
          <a:p>
            <a:pPr algn="ctr"/>
            <a:r>
              <a:rPr lang="en-US" sz="2800" b="1" dirty="0">
                <a:solidFill>
                  <a:srgbClr val="3D7747"/>
                </a:solidFill>
                <a:latin typeface="Forum" panose="02000000000000000000" pitchFamily="2" charset="0"/>
              </a:rPr>
              <a:t>IN FOOD CULTURE</a:t>
            </a:r>
          </a:p>
          <a:p>
            <a:pPr algn="ctr"/>
            <a:r>
              <a:rPr lang="en-US" sz="2000" b="1" dirty="0">
                <a:latin typeface="Forum" panose="02000000000000000000" pitchFamily="2" charset="0"/>
              </a:rPr>
              <a:t>Source: The Hartman Group, </a:t>
            </a:r>
            <a:r>
              <a:rPr lang="en-US" sz="2000" b="1" i="1" dirty="0">
                <a:latin typeface="Forum" panose="02000000000000000000" pitchFamily="2" charset="0"/>
              </a:rPr>
              <a:t>Organic &amp; Natural 2018 Report</a:t>
            </a:r>
          </a:p>
        </p:txBody>
      </p:sp>
    </p:spTree>
    <p:extLst>
      <p:ext uri="{BB962C8B-B14F-4D97-AF65-F5344CB8AC3E}">
        <p14:creationId xmlns:p14="http://schemas.microsoft.com/office/powerpoint/2010/main" val="1299298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517766" y="461691"/>
            <a:ext cx="767337" cy="1227739"/>
          </a:xfrm>
          <a:prstGeom prst="rect">
            <a:avLst/>
          </a:prstGeom>
        </p:spPr>
      </p:pic>
      <p:pic>
        <p:nvPicPr>
          <p:cNvPr id="6" name="Picture 5">
            <a:extLst>
              <a:ext uri="{FF2B5EF4-FFF2-40B4-BE49-F238E27FC236}">
                <a16:creationId xmlns:a16="http://schemas.microsoft.com/office/drawing/2014/main" id="{524DA292-E3A7-144F-A239-3EC7550EECC2}"/>
              </a:ext>
            </a:extLst>
          </p:cNvPr>
          <p:cNvPicPr>
            <a:picLocks noChangeAspect="1"/>
          </p:cNvPicPr>
          <p:nvPr/>
        </p:nvPicPr>
        <p:blipFill>
          <a:blip r:embed="rId4"/>
          <a:stretch>
            <a:fillRect/>
          </a:stretch>
        </p:blipFill>
        <p:spPr>
          <a:xfrm>
            <a:off x="9701527" y="5313817"/>
            <a:ext cx="2007775" cy="993198"/>
          </a:xfrm>
          <a:prstGeom prst="rect">
            <a:avLst/>
          </a:prstGeom>
        </p:spPr>
      </p:pic>
      <p:sp>
        <p:nvSpPr>
          <p:cNvPr id="5" name="Text Box 5"/>
          <p:cNvSpPr txBox="1">
            <a:spLocks noChangeArrowheads="1"/>
          </p:cNvSpPr>
          <p:nvPr/>
        </p:nvSpPr>
        <p:spPr bwMode="auto">
          <a:xfrm>
            <a:off x="0" y="239557"/>
            <a:ext cx="12192000" cy="548705"/>
          </a:xfrm>
          <a:prstGeom prst="rect">
            <a:avLst/>
          </a:prstGeom>
          <a:noFill/>
          <a:ln w="9525">
            <a:noFill/>
            <a:miter lim="800000"/>
            <a:headEnd/>
            <a:tailEnd/>
          </a:ln>
          <a:effectLst/>
        </p:spPr>
        <p:txBody>
          <a:bodyPr lIns="36576" tIns="36576" rIns="36576" bIns="36576">
            <a:prstTxWarp prst="textNoShape">
              <a:avLst/>
            </a:prstTxWarp>
          </a:bodyPr>
          <a:lstStyle/>
          <a:p>
            <a:pPr algn="ctr"/>
            <a:r>
              <a:rPr lang="en-US" sz="2800" b="1" dirty="0">
                <a:solidFill>
                  <a:schemeClr val="accent6">
                    <a:lumMod val="75000"/>
                  </a:schemeClr>
                </a:solidFill>
                <a:latin typeface="Forum" panose="02000000000000000000" pitchFamily="2" charset="0"/>
              </a:rPr>
              <a:t>KEY MESSAGE PLATFORM &amp; PILLARS</a:t>
            </a:r>
          </a:p>
        </p:txBody>
      </p:sp>
      <p:graphicFrame>
        <p:nvGraphicFramePr>
          <p:cNvPr id="7" name="Diagram 6">
            <a:extLst>
              <a:ext uri="{FF2B5EF4-FFF2-40B4-BE49-F238E27FC236}">
                <a16:creationId xmlns:a16="http://schemas.microsoft.com/office/drawing/2014/main" id="{91E9F178-E0D7-D048-AEBC-D306730DCEDB}"/>
              </a:ext>
            </a:extLst>
          </p:cNvPr>
          <p:cNvGraphicFramePr/>
          <p:nvPr>
            <p:extLst>
              <p:ext uri="{D42A27DB-BD31-4B8C-83A1-F6EECF244321}">
                <p14:modId xmlns:p14="http://schemas.microsoft.com/office/powerpoint/2010/main" val="1493772753"/>
              </p:ext>
            </p:extLst>
          </p:nvPr>
        </p:nvGraphicFramePr>
        <p:xfrm>
          <a:off x="1802869" y="657633"/>
          <a:ext cx="8803495" cy="62211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24219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0" y="239557"/>
            <a:ext cx="12192000" cy="548705"/>
          </a:xfrm>
          <a:prstGeom prst="rect">
            <a:avLst/>
          </a:prstGeom>
          <a:noFill/>
          <a:ln w="9525">
            <a:noFill/>
            <a:miter lim="800000"/>
            <a:headEnd/>
            <a:tailEnd/>
          </a:ln>
          <a:effectLst/>
        </p:spPr>
        <p:txBody>
          <a:bodyPr lIns="36576" tIns="36576" rIns="36576" bIns="36576">
            <a:prstTxWarp prst="textNoShape">
              <a:avLst/>
            </a:prstTxWarp>
          </a:bodyPr>
          <a:lstStyle/>
          <a:p>
            <a:pPr algn="ctr"/>
            <a:r>
              <a:rPr lang="en-US" sz="2800" b="1" dirty="0">
                <a:solidFill>
                  <a:srgbClr val="3D7747"/>
                </a:solidFill>
                <a:latin typeface="Forum" panose="02000000000000000000" pitchFamily="2" charset="0"/>
              </a:rPr>
              <a:t>MESSAGE ARCHITECTURE</a:t>
            </a:r>
            <a:endParaRPr lang="en-US" sz="2800" b="1" dirty="0">
              <a:solidFill>
                <a:schemeClr val="accent6">
                  <a:lumMod val="75000"/>
                </a:schemeClr>
              </a:solidFill>
              <a:latin typeface="Forum" panose="02000000000000000000" pitchFamily="2" charset="0"/>
            </a:endParaRPr>
          </a:p>
        </p:txBody>
      </p:sp>
      <p:graphicFrame>
        <p:nvGraphicFramePr>
          <p:cNvPr id="7" name="Diagram 6">
            <a:extLst>
              <a:ext uri="{FF2B5EF4-FFF2-40B4-BE49-F238E27FC236}">
                <a16:creationId xmlns:a16="http://schemas.microsoft.com/office/drawing/2014/main" id="{2CB4CFD3-A782-E941-984C-63A548390045}"/>
              </a:ext>
            </a:extLst>
          </p:cNvPr>
          <p:cNvGraphicFramePr/>
          <p:nvPr>
            <p:extLst>
              <p:ext uri="{D42A27DB-BD31-4B8C-83A1-F6EECF244321}">
                <p14:modId xmlns:p14="http://schemas.microsoft.com/office/powerpoint/2010/main" val="2047250418"/>
              </p:ext>
            </p:extLst>
          </p:nvPr>
        </p:nvGraphicFramePr>
        <p:xfrm>
          <a:off x="137966" y="513909"/>
          <a:ext cx="11916068" cy="5907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4141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79623" y="6122007"/>
            <a:ext cx="912936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517766" y="461691"/>
            <a:ext cx="767337" cy="1227739"/>
          </a:xfrm>
          <a:prstGeom prst="rect">
            <a:avLst/>
          </a:prstGeom>
        </p:spPr>
      </p:pic>
      <p:pic>
        <p:nvPicPr>
          <p:cNvPr id="6" name="Picture 5">
            <a:extLst>
              <a:ext uri="{FF2B5EF4-FFF2-40B4-BE49-F238E27FC236}">
                <a16:creationId xmlns:a16="http://schemas.microsoft.com/office/drawing/2014/main" id="{524DA292-E3A7-144F-A239-3EC7550EECC2}"/>
              </a:ext>
            </a:extLst>
          </p:cNvPr>
          <p:cNvPicPr>
            <a:picLocks noChangeAspect="1"/>
          </p:cNvPicPr>
          <p:nvPr/>
        </p:nvPicPr>
        <p:blipFill>
          <a:blip r:embed="rId4"/>
          <a:stretch>
            <a:fillRect/>
          </a:stretch>
        </p:blipFill>
        <p:spPr>
          <a:xfrm>
            <a:off x="9701527" y="5313817"/>
            <a:ext cx="2007775" cy="993198"/>
          </a:xfrm>
          <a:prstGeom prst="rect">
            <a:avLst/>
          </a:prstGeom>
        </p:spPr>
      </p:pic>
      <p:sp>
        <p:nvSpPr>
          <p:cNvPr id="8" name="Text Box 5"/>
          <p:cNvSpPr txBox="1">
            <a:spLocks noChangeArrowheads="1"/>
          </p:cNvSpPr>
          <p:nvPr/>
        </p:nvSpPr>
        <p:spPr bwMode="auto">
          <a:xfrm>
            <a:off x="0" y="180581"/>
            <a:ext cx="12192000" cy="548705"/>
          </a:xfrm>
          <a:prstGeom prst="rect">
            <a:avLst/>
          </a:prstGeom>
          <a:noFill/>
          <a:ln w="9525">
            <a:noFill/>
            <a:miter lim="800000"/>
            <a:headEnd/>
            <a:tailEnd/>
          </a:ln>
          <a:effectLst/>
        </p:spPr>
        <p:txBody>
          <a:bodyPr lIns="36576" tIns="36576" rIns="36576" bIns="36576">
            <a:prstTxWarp prst="textNoShape">
              <a:avLst/>
            </a:prstTxWarp>
          </a:bodyPr>
          <a:lstStyle/>
          <a:p>
            <a:pPr algn="ctr"/>
            <a:r>
              <a:rPr lang="en-US" sz="3200" b="1" dirty="0">
                <a:solidFill>
                  <a:srgbClr val="3D7747"/>
                </a:solidFill>
                <a:latin typeface="Forum" panose="02000000000000000000" pitchFamily="2" charset="0"/>
              </a:rPr>
              <a:t>The Wisdom of the Past and a Vision for the Future</a:t>
            </a:r>
          </a:p>
          <a:p>
            <a:pPr algn="ctr"/>
            <a:endParaRPr lang="en-US" sz="3200" b="1" dirty="0">
              <a:solidFill>
                <a:schemeClr val="accent6">
                  <a:lumMod val="75000"/>
                </a:schemeClr>
              </a:solidFill>
              <a:latin typeface="Forum" panose="02000000000000000000" pitchFamily="2" charset="0"/>
            </a:endParaRPr>
          </a:p>
        </p:txBody>
      </p:sp>
      <p:sp>
        <p:nvSpPr>
          <p:cNvPr id="2" name="TextBox 1"/>
          <p:cNvSpPr txBox="1"/>
          <p:nvPr/>
        </p:nvSpPr>
        <p:spPr>
          <a:xfrm>
            <a:off x="1400537" y="859028"/>
            <a:ext cx="10308765" cy="4493538"/>
          </a:xfrm>
          <a:prstGeom prst="rect">
            <a:avLst/>
          </a:prstGeom>
          <a:noFill/>
        </p:spPr>
        <p:txBody>
          <a:bodyPr wrap="square" rtlCol="0">
            <a:spAutoFit/>
          </a:bodyPr>
          <a:lstStyle/>
          <a:p>
            <a:pPr marL="285750" indent="-285750">
              <a:buFont typeface="Arial" charset="0"/>
              <a:buChar char="•"/>
            </a:pPr>
            <a:r>
              <a:rPr lang="en-US" sz="1300" b="1" dirty="0"/>
              <a:t>Original Organic: </a:t>
            </a:r>
            <a:r>
              <a:rPr lang="en-US" sz="1300" i="1" dirty="0"/>
              <a:t>Often referred to as the “original organic,” the Biodynamic movement began in Europe in the 1920’s as a response to the industrialization of farming.</a:t>
            </a:r>
          </a:p>
          <a:p>
            <a:pPr marL="742950" lvl="1" indent="-285750">
              <a:buFont typeface="Courier New" charset="0"/>
              <a:buChar char="o"/>
            </a:pPr>
            <a:r>
              <a:rPr lang="en-US" sz="1300" dirty="0"/>
              <a:t>Instead of thinking of their farms as factories, farmers were encouraged to envision them as living organisms: self-contained, self-sustaining, following the cycles of nature. </a:t>
            </a:r>
          </a:p>
          <a:p>
            <a:pPr marL="742950" lvl="1" indent="-285750">
              <a:buFont typeface="Courier New" charset="0"/>
              <a:buChar char="o"/>
            </a:pPr>
            <a:r>
              <a:rPr lang="en-US" sz="1300" dirty="0"/>
              <a:t>The term “organic” was coined years later from this original concept of the ”farm as organism”</a:t>
            </a:r>
          </a:p>
          <a:p>
            <a:pPr marL="742950" lvl="1" indent="-285750">
              <a:buFont typeface="Courier New" charset="0"/>
              <a:buChar char="o"/>
            </a:pPr>
            <a:endParaRPr lang="en-US" sz="1300" dirty="0"/>
          </a:p>
          <a:p>
            <a:pPr marL="285750" indent="-285750">
              <a:buFont typeface="Arial" charset="0"/>
              <a:buChar char="•"/>
            </a:pPr>
            <a:r>
              <a:rPr lang="en-US" sz="1300" b="1" dirty="0"/>
              <a:t>Oldest Eco-Label: </a:t>
            </a:r>
            <a:r>
              <a:rPr lang="en-US" sz="1300" i="1" dirty="0"/>
              <a:t>Demeter was formed by a group of farmers in 1928 to codify Biodynamic principles and practices in a Farm Standard, and to ensure its uniform adherence in the marketplace through certification.</a:t>
            </a:r>
          </a:p>
          <a:p>
            <a:pPr marL="742950" lvl="1" indent="-285750">
              <a:buFont typeface="Courier New" charset="0"/>
              <a:buChar char="o"/>
            </a:pPr>
            <a:r>
              <a:rPr lang="en-US" sz="1300" dirty="0"/>
              <a:t>Named for the Greek goddess of agriculture, Demeter remains the oldest ecological certification organization in the world and operates in 50 countries around the world.</a:t>
            </a:r>
          </a:p>
          <a:p>
            <a:pPr marL="742950" lvl="1" indent="-285750">
              <a:buFont typeface="Courier New" charset="0"/>
              <a:buChar char="o"/>
            </a:pPr>
            <a:r>
              <a:rPr lang="en-US" sz="1300" dirty="0"/>
              <a:t>Demeter is an independent not-for-profit certification organization, not tied to corporate or government interests.</a:t>
            </a:r>
          </a:p>
          <a:p>
            <a:pPr marL="742950" lvl="1" indent="-285750">
              <a:buFont typeface="Courier New" charset="0"/>
              <a:buChar char="o"/>
            </a:pPr>
            <a:r>
              <a:rPr lang="en-US" sz="1300" dirty="0"/>
              <a:t>For a farm or product to be referenced as “Biodynamic” in the marketplace it must be Demeter certified.</a:t>
            </a:r>
          </a:p>
          <a:p>
            <a:pPr marL="742950" lvl="1" indent="-285750">
              <a:buFont typeface="Courier New" charset="0"/>
              <a:buChar char="o"/>
            </a:pPr>
            <a:endParaRPr lang="en-US" sz="1300" dirty="0"/>
          </a:p>
          <a:p>
            <a:pPr marL="285750" indent="-285750">
              <a:buFont typeface="Arial" charset="0"/>
              <a:buChar char="•"/>
            </a:pPr>
            <a:r>
              <a:rPr lang="en-US" sz="1300" b="1" dirty="0"/>
              <a:t>Rigorous Farm Standard</a:t>
            </a:r>
            <a:r>
              <a:rPr lang="en-US" sz="1300" dirty="0"/>
              <a:t>: </a:t>
            </a:r>
            <a:r>
              <a:rPr lang="en-US" sz="1300" i="1" dirty="0"/>
              <a:t>Biodynamic Certification ensures that any farm bearing the Demeter seal has met the Standard’s requirements</a:t>
            </a:r>
          </a:p>
          <a:p>
            <a:pPr marL="742950" lvl="1" indent="-285750">
              <a:buFont typeface="Courier New" charset="0"/>
              <a:buChar char="o"/>
            </a:pPr>
            <a:r>
              <a:rPr lang="en-US" sz="1300" dirty="0"/>
              <a:t>The farm is managed as much as possible as a closed system, so solutions for that farm’s vitality- fertility, soil health, disease and pest control- arise from the farm itself instead of being imported from the outside.</a:t>
            </a:r>
          </a:p>
          <a:p>
            <a:pPr marL="742950" lvl="1" indent="-285750">
              <a:buFont typeface="Courier New" charset="0"/>
              <a:buChar char="o"/>
            </a:pPr>
            <a:r>
              <a:rPr lang="en-US" sz="1300" dirty="0"/>
              <a:t>The Demeter seal is consistently rated as the best certification program.  </a:t>
            </a:r>
            <a:r>
              <a:rPr lang="en-US" sz="1300" i="1" dirty="0"/>
              <a:t>Consumer Reports</a:t>
            </a:r>
            <a:r>
              <a:rPr lang="en-US" sz="1300" dirty="0"/>
              <a:t>’ Greener Choices awarded the Demeter Biodynamic seal the highest rating of “Highly Meaningful”  and Green America’s “Environmental Concerns Labels” awarded it 5 our of 5 stars .</a:t>
            </a:r>
          </a:p>
          <a:p>
            <a:pPr marL="742950" lvl="1" indent="-285750">
              <a:buFont typeface="Courier New" charset="0"/>
              <a:buChar char="o"/>
            </a:pPr>
            <a:r>
              <a:rPr lang="en-US" sz="1300" dirty="0"/>
              <a:t>The answer to the future of farming lies in its past: Biodynamic agriculture is a solution to climate change because  Biodynamic farms are carbon sequestering farms.</a:t>
            </a:r>
          </a:p>
          <a:p>
            <a:pPr marL="285750" indent="-285750">
              <a:buFont typeface="Arial" charset="0"/>
              <a:buChar char="•"/>
            </a:pPr>
            <a:endParaRPr lang="en-US" sz="1300" dirty="0"/>
          </a:p>
        </p:txBody>
      </p:sp>
    </p:spTree>
    <p:extLst>
      <p:ext uri="{BB962C8B-B14F-4D97-AF65-F5344CB8AC3E}">
        <p14:creationId xmlns:p14="http://schemas.microsoft.com/office/powerpoint/2010/main" val="1347703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79623" y="6122007"/>
            <a:ext cx="912936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517766" y="461691"/>
            <a:ext cx="767337" cy="1227739"/>
          </a:xfrm>
          <a:prstGeom prst="rect">
            <a:avLst/>
          </a:prstGeom>
        </p:spPr>
      </p:pic>
      <p:pic>
        <p:nvPicPr>
          <p:cNvPr id="6" name="Picture 5">
            <a:extLst>
              <a:ext uri="{FF2B5EF4-FFF2-40B4-BE49-F238E27FC236}">
                <a16:creationId xmlns:a16="http://schemas.microsoft.com/office/drawing/2014/main" id="{524DA292-E3A7-144F-A239-3EC7550EECC2}"/>
              </a:ext>
            </a:extLst>
          </p:cNvPr>
          <p:cNvPicPr>
            <a:picLocks noChangeAspect="1"/>
          </p:cNvPicPr>
          <p:nvPr/>
        </p:nvPicPr>
        <p:blipFill>
          <a:blip r:embed="rId4"/>
          <a:stretch>
            <a:fillRect/>
          </a:stretch>
        </p:blipFill>
        <p:spPr>
          <a:xfrm>
            <a:off x="9701527" y="5313817"/>
            <a:ext cx="2007775" cy="993198"/>
          </a:xfrm>
          <a:prstGeom prst="rect">
            <a:avLst/>
          </a:prstGeom>
        </p:spPr>
      </p:pic>
      <p:sp>
        <p:nvSpPr>
          <p:cNvPr id="8" name="Text Box 5"/>
          <p:cNvSpPr txBox="1">
            <a:spLocks noChangeArrowheads="1"/>
          </p:cNvSpPr>
          <p:nvPr/>
        </p:nvSpPr>
        <p:spPr bwMode="auto">
          <a:xfrm>
            <a:off x="0" y="134756"/>
            <a:ext cx="12192000" cy="548705"/>
          </a:xfrm>
          <a:prstGeom prst="rect">
            <a:avLst/>
          </a:prstGeom>
          <a:noFill/>
          <a:ln w="9525">
            <a:noFill/>
            <a:miter lim="800000"/>
            <a:headEnd/>
            <a:tailEnd/>
          </a:ln>
          <a:effectLst/>
        </p:spPr>
        <p:txBody>
          <a:bodyPr lIns="36576" tIns="36576" rIns="36576" bIns="36576">
            <a:prstTxWarp prst="textNoShape">
              <a:avLst/>
            </a:prstTxWarp>
          </a:bodyPr>
          <a:lstStyle/>
          <a:p>
            <a:pPr algn="ctr"/>
            <a:r>
              <a:rPr lang="en-US" sz="3200" b="1" dirty="0">
                <a:solidFill>
                  <a:srgbClr val="3D7747"/>
                </a:solidFill>
                <a:latin typeface="Forum" panose="02000000000000000000" pitchFamily="2" charset="0"/>
              </a:rPr>
              <a:t>Holistic Farming that Heals</a:t>
            </a:r>
          </a:p>
          <a:p>
            <a:pPr algn="ctr"/>
            <a:endParaRPr lang="en-US" sz="3200" b="1" dirty="0">
              <a:solidFill>
                <a:schemeClr val="accent6">
                  <a:lumMod val="75000"/>
                </a:schemeClr>
              </a:solidFill>
              <a:latin typeface="Forum" panose="02000000000000000000" pitchFamily="2" charset="0"/>
            </a:endParaRPr>
          </a:p>
        </p:txBody>
      </p:sp>
      <p:sp>
        <p:nvSpPr>
          <p:cNvPr id="2" name="TextBox 1"/>
          <p:cNvSpPr txBox="1"/>
          <p:nvPr/>
        </p:nvSpPr>
        <p:spPr>
          <a:xfrm>
            <a:off x="1400537" y="813203"/>
            <a:ext cx="10308765" cy="5693866"/>
          </a:xfrm>
          <a:prstGeom prst="rect">
            <a:avLst/>
          </a:prstGeom>
          <a:noFill/>
        </p:spPr>
        <p:txBody>
          <a:bodyPr wrap="square" rtlCol="0">
            <a:spAutoFit/>
          </a:bodyPr>
          <a:lstStyle/>
          <a:p>
            <a:pPr marL="285750" indent="-285750">
              <a:buFont typeface="Arial" charset="0"/>
              <a:buChar char="•"/>
            </a:pPr>
            <a:r>
              <a:rPr lang="en-US" sz="1300" b="1" dirty="0"/>
              <a:t>Farmer Focused: </a:t>
            </a:r>
            <a:r>
              <a:rPr lang="en-US" sz="1300" i="1" dirty="0"/>
              <a:t>It is the intention of the farmer and their relationship to the farm that distinguishes the practice of Biodynamic from other farming methods.</a:t>
            </a:r>
          </a:p>
          <a:p>
            <a:pPr marL="742950" lvl="1" indent="-285750">
              <a:buFont typeface="Courier New" charset="0"/>
              <a:buChar char="o"/>
            </a:pPr>
            <a:r>
              <a:rPr lang="en-US" sz="1300" dirty="0"/>
              <a:t>Biodynamic farmers are creative, respectful of the earth, and highly skilled.  They observe, sense, and listen to their farm and work inventively with the dynamics of the land and nature to bring the vibrancy of their farm to full expression</a:t>
            </a:r>
          </a:p>
          <a:p>
            <a:pPr marL="742950" lvl="1" indent="-285750">
              <a:buFont typeface="Courier New" charset="0"/>
              <a:buChar char="o"/>
            </a:pPr>
            <a:r>
              <a:rPr lang="en-US" sz="1300" dirty="0"/>
              <a:t>Biodynamic farmers create their own on-farm remedies- called Biodynamic preparations- instead of importing chemicals.  The “preps” are made from materials found on the farm, and improve soil microbiology and fertility, enliven compost, and improve crop photosynthesis.</a:t>
            </a:r>
          </a:p>
          <a:p>
            <a:pPr marL="742950" lvl="1" indent="-285750">
              <a:buFont typeface="Courier New" charset="0"/>
              <a:buChar char="o"/>
            </a:pPr>
            <a:r>
              <a:rPr lang="en-US" sz="1300" dirty="0"/>
              <a:t>Biodynamic farmers recognize that the health and well-being of the fields, forest, animals soil, people, and all living things above and below the ground are integral parts that make up the whole.</a:t>
            </a:r>
          </a:p>
          <a:p>
            <a:pPr marL="742950" lvl="1" indent="-285750">
              <a:buFont typeface="Courier New" charset="0"/>
              <a:buChar char="o"/>
            </a:pPr>
            <a:endParaRPr lang="en-US" sz="1300" dirty="0"/>
          </a:p>
          <a:p>
            <a:pPr marL="285750" indent="-285750">
              <a:buFont typeface="Arial" charset="0"/>
              <a:buChar char="•"/>
            </a:pPr>
            <a:r>
              <a:rPr lang="en-US" sz="1300" b="1" dirty="0"/>
              <a:t>Regenerative Ecosystems: </a:t>
            </a:r>
            <a:r>
              <a:rPr lang="en-US" sz="1300" i="1" dirty="0"/>
              <a:t>Biodynamic farming regenerates- it exists to leave the land better than it was found by improving soil fertility and thus, farm vitality.</a:t>
            </a:r>
          </a:p>
          <a:p>
            <a:pPr marL="742950" lvl="1" indent="-285750">
              <a:buFont typeface="Courier New" charset="0"/>
              <a:buChar char="o"/>
            </a:pPr>
            <a:r>
              <a:rPr lang="en-US" sz="1300" dirty="0"/>
              <a:t>Biodynamic farms have met the requirements for organic certification, even if the farm is not organic certified.</a:t>
            </a:r>
          </a:p>
          <a:p>
            <a:pPr marL="742950" lvl="1" indent="-285750">
              <a:buFont typeface="Courier New" charset="0"/>
              <a:buChar char="o"/>
            </a:pPr>
            <a:r>
              <a:rPr lang="en-US" sz="1300" dirty="0"/>
              <a:t>Keenly focused on building soil fertility, low tillage, if not no tillage, is encouraged.  Integrating livestock, building compost, and utilizing cover crops generate on-farm fertility and return nitrogen to the soil.  Holistically managed cattle grazing develops perennial grassland.  These practices result in and depend on healthy, vibrant soil.  Carbon sequestering soil.</a:t>
            </a:r>
          </a:p>
          <a:p>
            <a:pPr marL="742950" lvl="1" indent="-285750">
              <a:buFont typeface="Courier New" charset="0"/>
              <a:buChar char="o"/>
            </a:pPr>
            <a:r>
              <a:rPr lang="en-US" sz="1300" dirty="0"/>
              <a:t>As the land becomes healthier, the farm becomes more resilient, building a natural resistance to disease, pests, adverse weather events and climate change. </a:t>
            </a:r>
          </a:p>
          <a:p>
            <a:pPr marL="742950" lvl="1" indent="-285750">
              <a:buFont typeface="Courier New" charset="0"/>
              <a:buChar char="o"/>
            </a:pPr>
            <a:r>
              <a:rPr lang="en-US" sz="1300" dirty="0"/>
              <a:t>Within a Biodynamic farm, you won’t find a conventional parcel of land next to a Biodynamic parcel- the entire farm is 100% Biodynamic.  At least 10% of the land must be dedicated to biodiversity.</a:t>
            </a:r>
          </a:p>
          <a:p>
            <a:pPr marL="742950" lvl="1" indent="-285750">
              <a:buFont typeface="Courier New" charset="0"/>
              <a:buChar char="o"/>
            </a:pPr>
            <a:endParaRPr lang="en-US" sz="1300" dirty="0"/>
          </a:p>
          <a:p>
            <a:pPr marL="285750" indent="-285750">
              <a:buFont typeface="Arial" charset="0"/>
              <a:buChar char="•"/>
            </a:pPr>
            <a:r>
              <a:rPr lang="en-US" sz="1300" b="1" dirty="0"/>
              <a:t>Animal Welfare: </a:t>
            </a:r>
            <a:r>
              <a:rPr lang="en-US" sz="1300" i="1" dirty="0"/>
              <a:t>Humane treatment of animals is not only encouraged, it is required.</a:t>
            </a:r>
          </a:p>
          <a:p>
            <a:pPr marL="742950" lvl="1" indent="-285750">
              <a:buFont typeface="Courier New" charset="0"/>
              <a:buChar char="o"/>
            </a:pPr>
            <a:r>
              <a:rPr lang="en-US" sz="1300" dirty="0"/>
              <a:t>Animals are respected members of a Biodynamic farms.  In addition to their obvious role in a farm’s fertility, they are cared for in a way that supports their inherent health and the full expression of their nature.</a:t>
            </a:r>
          </a:p>
          <a:p>
            <a:pPr marL="742950" lvl="1" indent="-285750">
              <a:buFont typeface="Courier New" charset="0"/>
              <a:buChar char="o"/>
            </a:pPr>
            <a:r>
              <a:rPr lang="en-US" sz="1300" dirty="0"/>
              <a:t>Animals are given feed that is grown on the farm; calves, lambs, and kids are raised on their mother’s milk; housing must allow animals to move freely; poultry cages are prohibited and access to free range, forage, and the outdoors is required.</a:t>
            </a:r>
          </a:p>
          <a:p>
            <a:pPr marL="742950" lvl="1" indent="-285750">
              <a:buFont typeface="Courier New" charset="0"/>
              <a:buChar char="o"/>
            </a:pPr>
            <a:r>
              <a:rPr lang="en-US" sz="1300" dirty="0"/>
              <a:t>Chickens keep their beaks; cows keep their horns; and piglet tail cutting is prohibited.</a:t>
            </a:r>
          </a:p>
          <a:p>
            <a:pPr marL="742950" lvl="1" indent="-285750">
              <a:buFont typeface="Arial" charset="0"/>
              <a:buChar char="•"/>
            </a:pPr>
            <a:endParaRPr lang="en-US" sz="1300" dirty="0"/>
          </a:p>
          <a:p>
            <a:pPr marL="285750" indent="-285750">
              <a:buFont typeface="Arial" charset="0"/>
              <a:buChar char="•"/>
            </a:pPr>
            <a:endParaRPr lang="en-US" sz="1300" dirty="0"/>
          </a:p>
        </p:txBody>
      </p:sp>
    </p:spTree>
    <p:extLst>
      <p:ext uri="{BB962C8B-B14F-4D97-AF65-F5344CB8AC3E}">
        <p14:creationId xmlns:p14="http://schemas.microsoft.com/office/powerpoint/2010/main" val="2122242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79623" y="6122007"/>
            <a:ext cx="912936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517766" y="461691"/>
            <a:ext cx="767337" cy="1227739"/>
          </a:xfrm>
          <a:prstGeom prst="rect">
            <a:avLst/>
          </a:prstGeom>
        </p:spPr>
      </p:pic>
      <p:pic>
        <p:nvPicPr>
          <p:cNvPr id="6" name="Picture 5">
            <a:extLst>
              <a:ext uri="{FF2B5EF4-FFF2-40B4-BE49-F238E27FC236}">
                <a16:creationId xmlns:a16="http://schemas.microsoft.com/office/drawing/2014/main" id="{524DA292-E3A7-144F-A239-3EC7550EECC2}"/>
              </a:ext>
            </a:extLst>
          </p:cNvPr>
          <p:cNvPicPr>
            <a:picLocks noChangeAspect="1"/>
          </p:cNvPicPr>
          <p:nvPr/>
        </p:nvPicPr>
        <p:blipFill>
          <a:blip r:embed="rId4"/>
          <a:stretch>
            <a:fillRect/>
          </a:stretch>
        </p:blipFill>
        <p:spPr>
          <a:xfrm>
            <a:off x="9701527" y="5313817"/>
            <a:ext cx="2007775" cy="993198"/>
          </a:xfrm>
          <a:prstGeom prst="rect">
            <a:avLst/>
          </a:prstGeom>
        </p:spPr>
      </p:pic>
      <p:sp>
        <p:nvSpPr>
          <p:cNvPr id="8" name="Text Box 5"/>
          <p:cNvSpPr txBox="1">
            <a:spLocks noChangeArrowheads="1"/>
          </p:cNvSpPr>
          <p:nvPr/>
        </p:nvSpPr>
        <p:spPr bwMode="auto">
          <a:xfrm>
            <a:off x="0" y="134756"/>
            <a:ext cx="12192000" cy="548705"/>
          </a:xfrm>
          <a:prstGeom prst="rect">
            <a:avLst/>
          </a:prstGeom>
          <a:noFill/>
          <a:ln w="9525">
            <a:noFill/>
            <a:miter lim="800000"/>
            <a:headEnd/>
            <a:tailEnd/>
          </a:ln>
          <a:effectLst/>
        </p:spPr>
        <p:txBody>
          <a:bodyPr lIns="36576" tIns="36576" rIns="36576" bIns="36576">
            <a:prstTxWarp prst="textNoShape">
              <a:avLst/>
            </a:prstTxWarp>
          </a:bodyPr>
          <a:lstStyle/>
          <a:p>
            <a:pPr algn="ctr"/>
            <a:r>
              <a:rPr lang="en-US" sz="3200" b="1" dirty="0">
                <a:solidFill>
                  <a:srgbClr val="3D7747"/>
                </a:solidFill>
                <a:latin typeface="Forum" panose="02000000000000000000" pitchFamily="2" charset="0"/>
              </a:rPr>
              <a:t>Highest Quality Products</a:t>
            </a:r>
          </a:p>
          <a:p>
            <a:pPr algn="ctr"/>
            <a:endParaRPr lang="en-US" sz="3200" b="1" dirty="0">
              <a:solidFill>
                <a:schemeClr val="accent6">
                  <a:lumMod val="75000"/>
                </a:schemeClr>
              </a:solidFill>
              <a:latin typeface="Forum" panose="02000000000000000000" pitchFamily="2" charset="0"/>
            </a:endParaRPr>
          </a:p>
        </p:txBody>
      </p:sp>
      <p:sp>
        <p:nvSpPr>
          <p:cNvPr id="2" name="TextBox 1"/>
          <p:cNvSpPr txBox="1"/>
          <p:nvPr/>
        </p:nvSpPr>
        <p:spPr>
          <a:xfrm>
            <a:off x="1400537" y="813203"/>
            <a:ext cx="10308765" cy="4493538"/>
          </a:xfrm>
          <a:prstGeom prst="rect">
            <a:avLst/>
          </a:prstGeom>
          <a:noFill/>
        </p:spPr>
        <p:txBody>
          <a:bodyPr wrap="square" rtlCol="0">
            <a:spAutoFit/>
          </a:bodyPr>
          <a:lstStyle/>
          <a:p>
            <a:pPr marL="285750" indent="-285750">
              <a:buFont typeface="Arial" charset="0"/>
              <a:buChar char="•"/>
            </a:pPr>
            <a:r>
              <a:rPr lang="en-US" sz="1300" b="1" dirty="0"/>
              <a:t>Healthy Soil = Healthy Food: </a:t>
            </a:r>
            <a:r>
              <a:rPr lang="en-US" sz="1300" i="1" dirty="0"/>
              <a:t>Our food is only as good as the farming that produces it.</a:t>
            </a:r>
          </a:p>
          <a:p>
            <a:pPr marL="742950" lvl="1" indent="-285750">
              <a:buFont typeface="Courier New" charset="0"/>
              <a:buChar char="o"/>
            </a:pPr>
            <a:r>
              <a:rPr lang="en-US" sz="1300" dirty="0"/>
              <a:t>Deficiencies in soil and plants lead to deficiencies in the human diet.  There is a direct correlation between soil fertility and human health.</a:t>
            </a:r>
          </a:p>
          <a:p>
            <a:pPr marL="742950" lvl="1" indent="-285750">
              <a:buFont typeface="Courier New" charset="0"/>
              <a:buChar char="o"/>
            </a:pPr>
            <a:r>
              <a:rPr lang="en-US" sz="1300" dirty="0"/>
              <a:t>Soil-centered farming creates nutrient dense food that is delicious and nutritious.</a:t>
            </a:r>
          </a:p>
          <a:p>
            <a:pPr marL="742950" lvl="1" indent="-285750">
              <a:buFont typeface="Courier New" charset="0"/>
              <a:buChar char="o"/>
            </a:pPr>
            <a:r>
              <a:rPr lang="en-US" sz="1300" dirty="0"/>
              <a:t>Biodynamic farmers farm for flavor.</a:t>
            </a:r>
          </a:p>
          <a:p>
            <a:pPr marL="742950" lvl="1" indent="-285750">
              <a:buFont typeface="Courier New" charset="0"/>
              <a:buChar char="o"/>
            </a:pPr>
            <a:endParaRPr lang="en-US" sz="1300" dirty="0"/>
          </a:p>
          <a:p>
            <a:pPr marL="285750" indent="-285750">
              <a:buFont typeface="Arial" charset="0"/>
              <a:buChar char="•"/>
            </a:pPr>
            <a:r>
              <a:rPr lang="en-US" sz="1300" b="1" dirty="0"/>
              <a:t>Artisan Processing Standards: </a:t>
            </a:r>
            <a:r>
              <a:rPr lang="en-US" sz="1300" i="1" dirty="0"/>
              <a:t>Featuring the most stringent food processing standards in the world, Demeter Biodynamic certification expands on the requirements set forth by USDA certified Organic.</a:t>
            </a:r>
          </a:p>
          <a:p>
            <a:pPr marL="742950" lvl="1" indent="-285750">
              <a:buFont typeface="Courier New" charset="0"/>
              <a:buChar char="o"/>
            </a:pPr>
            <a:r>
              <a:rPr lang="en-US" sz="1300" dirty="0"/>
              <a:t>Instead of one processing standard for all products (as in the USDA Organic Processing Standard), there are sixteen Biodynamic processing standards for different categories of foods.  For example, there are specific processing standards for fruits and vegetables, nuts and seeds, herbs and spices, meats, cosmetics and body care, milk and milk products, wine, and textiles.  </a:t>
            </a:r>
          </a:p>
          <a:p>
            <a:pPr marL="742950" lvl="1" indent="-285750">
              <a:buFont typeface="Courier New" charset="0"/>
              <a:buChar char="o"/>
            </a:pPr>
            <a:r>
              <a:rPr lang="en-US" sz="1300" dirty="0"/>
              <a:t>The intention of all the processing requirements is to allow the integrity of the agricultural ingredients to define the finished product.  Minimal processing for maximum nutrition, flavor, and quality.  </a:t>
            </a:r>
          </a:p>
          <a:p>
            <a:pPr marL="742950" lvl="1" indent="-285750">
              <a:buFont typeface="Courier New" charset="0"/>
              <a:buChar char="o"/>
            </a:pPr>
            <a:endParaRPr lang="en-US" sz="1300" dirty="0"/>
          </a:p>
          <a:p>
            <a:pPr marL="285750" indent="-285750">
              <a:buFont typeface="Arial" charset="0"/>
              <a:buChar char="•"/>
            </a:pPr>
            <a:r>
              <a:rPr lang="en-US" sz="1300" b="1" dirty="0"/>
              <a:t>“Best in Class” Recognition: </a:t>
            </a:r>
            <a:r>
              <a:rPr lang="en-US" sz="1300" i="1" dirty="0"/>
              <a:t>Biodynamic certified foods and wines are recognized as “best in class” in taste and overall quality</a:t>
            </a:r>
          </a:p>
          <a:p>
            <a:pPr marL="742950" lvl="1" indent="-285750">
              <a:buFont typeface="Courier New" charset="0"/>
              <a:buChar char="o"/>
            </a:pPr>
            <a:r>
              <a:rPr lang="en-US" sz="1300" dirty="0"/>
              <a:t>Four Demeter certified dairies were included in the Cornucopia Institute’s Organic Dairy Scorecard top 11 “5 star/cow” rated dairies.</a:t>
            </a:r>
          </a:p>
          <a:p>
            <a:pPr marL="742950" lvl="1" indent="-285750">
              <a:buFont typeface="Courier New" charset="0"/>
              <a:buChar char="o"/>
            </a:pPr>
            <a:r>
              <a:rPr lang="en-US" sz="1300" dirty="0"/>
              <a:t>A study published in the </a:t>
            </a:r>
            <a:r>
              <a:rPr lang="en-US" sz="1300" i="1" dirty="0"/>
              <a:t>Journal of Wine Economics </a:t>
            </a:r>
            <a:r>
              <a:rPr lang="en-US" sz="1300" dirty="0"/>
              <a:t>found that Biodynamic wines scored an average of 4.1 points higher (out of 100) than conventional wine</a:t>
            </a:r>
          </a:p>
          <a:p>
            <a:pPr marL="742950" lvl="1" indent="-285750">
              <a:buFont typeface="Courier New" charset="0"/>
              <a:buChar char="o"/>
            </a:pPr>
            <a:r>
              <a:rPr lang="en-US" sz="1300" dirty="0"/>
              <a:t>Two Expo East 2018 </a:t>
            </a:r>
            <a:r>
              <a:rPr lang="en-US" sz="1300" dirty="0" err="1"/>
              <a:t>Nexty</a:t>
            </a:r>
            <a:r>
              <a:rPr lang="en-US" sz="1300" dirty="0"/>
              <a:t> awards awarded to White Leaf Provisions for their recently introduced Biodynamic® fruit spreads: ”Best New Organic Food” and “Best New Pantry Food.”</a:t>
            </a:r>
          </a:p>
          <a:p>
            <a:pPr marL="742950" lvl="1" indent="-285750">
              <a:buFont typeface="Courier New" charset="0"/>
              <a:buChar char="o"/>
            </a:pPr>
            <a:r>
              <a:rPr lang="en-US" sz="1300" dirty="0"/>
              <a:t>(List other current awards)</a:t>
            </a:r>
          </a:p>
          <a:p>
            <a:pPr marL="742950" lvl="1" indent="-285750">
              <a:buFont typeface="Arial" charset="0"/>
              <a:buChar char="•"/>
            </a:pPr>
            <a:endParaRPr lang="en-US" sz="1300" dirty="0"/>
          </a:p>
          <a:p>
            <a:pPr marL="285750" indent="-285750">
              <a:buFont typeface="Arial" charset="0"/>
              <a:buChar char="•"/>
            </a:pPr>
            <a:endParaRPr lang="en-US" sz="1300" dirty="0"/>
          </a:p>
        </p:txBody>
      </p:sp>
    </p:spTree>
    <p:extLst>
      <p:ext uri="{BB962C8B-B14F-4D97-AF65-F5344CB8AC3E}">
        <p14:creationId xmlns:p14="http://schemas.microsoft.com/office/powerpoint/2010/main" val="923918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679623" y="6122007"/>
            <a:ext cx="912936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stretch>
            <a:fillRect/>
          </a:stretch>
        </p:blipFill>
        <p:spPr>
          <a:xfrm>
            <a:off x="517766" y="461691"/>
            <a:ext cx="767337" cy="1227739"/>
          </a:xfrm>
          <a:prstGeom prst="rect">
            <a:avLst/>
          </a:prstGeom>
        </p:spPr>
      </p:pic>
      <p:pic>
        <p:nvPicPr>
          <p:cNvPr id="6" name="Picture 5">
            <a:extLst>
              <a:ext uri="{FF2B5EF4-FFF2-40B4-BE49-F238E27FC236}">
                <a16:creationId xmlns:a16="http://schemas.microsoft.com/office/drawing/2014/main" id="{524DA292-E3A7-144F-A239-3EC7550EECC2}"/>
              </a:ext>
            </a:extLst>
          </p:cNvPr>
          <p:cNvPicPr>
            <a:picLocks noChangeAspect="1"/>
          </p:cNvPicPr>
          <p:nvPr/>
        </p:nvPicPr>
        <p:blipFill>
          <a:blip r:embed="rId4"/>
          <a:stretch>
            <a:fillRect/>
          </a:stretch>
        </p:blipFill>
        <p:spPr>
          <a:xfrm>
            <a:off x="9701527" y="5313817"/>
            <a:ext cx="2007775" cy="993198"/>
          </a:xfrm>
          <a:prstGeom prst="rect">
            <a:avLst/>
          </a:prstGeom>
        </p:spPr>
      </p:pic>
      <p:sp>
        <p:nvSpPr>
          <p:cNvPr id="5" name="Text Box 5"/>
          <p:cNvSpPr txBox="1">
            <a:spLocks noChangeArrowheads="1"/>
          </p:cNvSpPr>
          <p:nvPr/>
        </p:nvSpPr>
        <p:spPr bwMode="auto">
          <a:xfrm>
            <a:off x="0" y="239557"/>
            <a:ext cx="12192000" cy="548705"/>
          </a:xfrm>
          <a:prstGeom prst="rect">
            <a:avLst/>
          </a:prstGeom>
          <a:noFill/>
          <a:ln w="9525">
            <a:noFill/>
            <a:miter lim="800000"/>
            <a:headEnd/>
            <a:tailEnd/>
          </a:ln>
          <a:effectLst/>
        </p:spPr>
        <p:txBody>
          <a:bodyPr lIns="36576" tIns="36576" rIns="36576" bIns="36576">
            <a:prstTxWarp prst="textNoShape">
              <a:avLst/>
            </a:prstTxWarp>
          </a:bodyPr>
          <a:lstStyle/>
          <a:p>
            <a:pPr algn="ctr"/>
            <a:r>
              <a:rPr lang="en-US" sz="2800" b="1" dirty="0">
                <a:solidFill>
                  <a:srgbClr val="3D7747"/>
                </a:solidFill>
                <a:latin typeface="Forum" panose="02000000000000000000" pitchFamily="2" charset="0"/>
              </a:rPr>
              <a:t>MANY THANKS TO OUR PROJECT SPONSORS</a:t>
            </a:r>
            <a:endParaRPr lang="en-US" sz="2800" b="1" dirty="0">
              <a:solidFill>
                <a:schemeClr val="accent6">
                  <a:lumMod val="75000"/>
                </a:schemeClr>
              </a:solidFill>
              <a:latin typeface="Forum" panose="02000000000000000000" pitchFamily="2" charset="0"/>
            </a:endParaRPr>
          </a:p>
        </p:txBody>
      </p:sp>
      <p:pic>
        <p:nvPicPr>
          <p:cNvPr id="7" name="Picture 6"/>
          <p:cNvPicPr/>
          <p:nvPr/>
        </p:nvPicPr>
        <p:blipFill>
          <a:blip r:embed="rId5">
            <a:extLst>
              <a:ext uri="{28A0092B-C50C-407E-A947-70E740481C1C}">
                <a14:useLocalDpi xmlns:a14="http://schemas.microsoft.com/office/drawing/2010/main" val="0"/>
              </a:ext>
            </a:extLst>
          </a:blip>
          <a:stretch>
            <a:fillRect/>
          </a:stretch>
        </p:blipFill>
        <p:spPr>
          <a:xfrm>
            <a:off x="1378411" y="977200"/>
            <a:ext cx="2331830" cy="1517322"/>
          </a:xfrm>
          <a:prstGeom prst="rect">
            <a:avLst/>
          </a:prstGeom>
        </p:spPr>
      </p:pic>
      <p:pic>
        <p:nvPicPr>
          <p:cNvPr id="8" name="Picture 7"/>
          <p:cNvPicPr/>
          <p:nvPr/>
        </p:nvPicPr>
        <p:blipFill>
          <a:blip r:embed="rId6" cstate="print">
            <a:extLst>
              <a:ext uri="{28A0092B-C50C-407E-A947-70E740481C1C}">
                <a14:useLocalDpi xmlns:a14="http://schemas.microsoft.com/office/drawing/2010/main" val="0"/>
              </a:ext>
            </a:extLst>
          </a:blip>
          <a:stretch>
            <a:fillRect/>
          </a:stretch>
        </p:blipFill>
        <p:spPr>
          <a:xfrm>
            <a:off x="4131305" y="1010314"/>
            <a:ext cx="1715014" cy="1806329"/>
          </a:xfrm>
          <a:prstGeom prst="rect">
            <a:avLst/>
          </a:prstGeom>
        </p:spPr>
      </p:pic>
      <p:pic>
        <p:nvPicPr>
          <p:cNvPr id="9" name="Picture 8"/>
          <p:cNvPicPr/>
          <p:nvPr/>
        </p:nvPicPr>
        <p:blipFill>
          <a:blip r:embed="rId7" cstate="print">
            <a:extLst>
              <a:ext uri="{28A0092B-C50C-407E-A947-70E740481C1C}">
                <a14:useLocalDpi xmlns:a14="http://schemas.microsoft.com/office/drawing/2010/main" val="0"/>
              </a:ext>
            </a:extLst>
          </a:blip>
          <a:stretch>
            <a:fillRect/>
          </a:stretch>
        </p:blipFill>
        <p:spPr>
          <a:xfrm>
            <a:off x="4006427" y="3214162"/>
            <a:ext cx="1275281" cy="1646889"/>
          </a:xfrm>
          <a:prstGeom prst="rect">
            <a:avLst/>
          </a:prstGeom>
        </p:spPr>
      </p:pic>
      <p:pic>
        <p:nvPicPr>
          <p:cNvPr id="11" name="Picture 10"/>
          <p:cNvPicPr/>
          <p:nvPr/>
        </p:nvPicPr>
        <p:blipFill>
          <a:blip r:embed="rId8">
            <a:extLst>
              <a:ext uri="{28A0092B-C50C-407E-A947-70E740481C1C}">
                <a14:useLocalDpi xmlns:a14="http://schemas.microsoft.com/office/drawing/2010/main" val="0"/>
              </a:ext>
            </a:extLst>
          </a:blip>
          <a:stretch>
            <a:fillRect/>
          </a:stretch>
        </p:blipFill>
        <p:spPr>
          <a:xfrm>
            <a:off x="6307843" y="1396541"/>
            <a:ext cx="2201011" cy="1111062"/>
          </a:xfrm>
          <a:prstGeom prst="rect">
            <a:avLst/>
          </a:prstGeom>
        </p:spPr>
      </p:pic>
      <p:pic>
        <p:nvPicPr>
          <p:cNvPr id="12" name="Picture 11"/>
          <p:cNvPicPr/>
          <p:nvPr/>
        </p:nvPicPr>
        <p:blipFill>
          <a:blip r:embed="rId9">
            <a:extLst>
              <a:ext uri="{28A0092B-C50C-407E-A947-70E740481C1C}">
                <a14:useLocalDpi xmlns:a14="http://schemas.microsoft.com/office/drawing/2010/main" val="0"/>
              </a:ext>
            </a:extLst>
          </a:blip>
          <a:stretch>
            <a:fillRect/>
          </a:stretch>
        </p:blipFill>
        <p:spPr>
          <a:xfrm>
            <a:off x="8970379" y="1302203"/>
            <a:ext cx="2182077" cy="720194"/>
          </a:xfrm>
          <a:prstGeom prst="rect">
            <a:avLst/>
          </a:prstGeom>
        </p:spPr>
      </p:pic>
      <p:pic>
        <p:nvPicPr>
          <p:cNvPr id="13" name="Picture 12"/>
          <p:cNvPicPr/>
          <p:nvPr/>
        </p:nvPicPr>
        <p:blipFill>
          <a:blip r:embed="rId10">
            <a:extLst>
              <a:ext uri="{28A0092B-C50C-407E-A947-70E740481C1C}">
                <a14:useLocalDpi xmlns:a14="http://schemas.microsoft.com/office/drawing/2010/main" val="0"/>
              </a:ext>
            </a:extLst>
          </a:blip>
          <a:stretch>
            <a:fillRect/>
          </a:stretch>
        </p:blipFill>
        <p:spPr>
          <a:xfrm>
            <a:off x="8211573" y="2933233"/>
            <a:ext cx="2275089" cy="1593802"/>
          </a:xfrm>
          <a:prstGeom prst="rect">
            <a:avLst/>
          </a:prstGeom>
        </p:spPr>
      </p:pic>
      <p:pic>
        <p:nvPicPr>
          <p:cNvPr id="14" name="Picture 13"/>
          <p:cNvPicPr/>
          <p:nvPr/>
        </p:nvPicPr>
        <p:blipFill>
          <a:blip r:embed="rId11" cstate="print">
            <a:extLst>
              <a:ext uri="{28A0092B-C50C-407E-A947-70E740481C1C}">
                <a14:useLocalDpi xmlns:a14="http://schemas.microsoft.com/office/drawing/2010/main" val="0"/>
              </a:ext>
            </a:extLst>
          </a:blip>
          <a:stretch>
            <a:fillRect/>
          </a:stretch>
        </p:blipFill>
        <p:spPr>
          <a:xfrm>
            <a:off x="6141721" y="3459121"/>
            <a:ext cx="1659615" cy="1123785"/>
          </a:xfrm>
          <a:prstGeom prst="rect">
            <a:avLst/>
          </a:prstGeom>
        </p:spPr>
      </p:pic>
      <p:pic>
        <p:nvPicPr>
          <p:cNvPr id="15" name="Picture 14">
            <a:extLst>
              <a:ext uri="{FF2B5EF4-FFF2-40B4-BE49-F238E27FC236}">
                <a16:creationId xmlns:a16="http://schemas.microsoft.com/office/drawing/2014/main" id="{524DA292-E3A7-144F-A239-3EC7550EECC2}"/>
              </a:ext>
            </a:extLst>
          </p:cNvPr>
          <p:cNvPicPr>
            <a:picLocks noChangeAspect="1"/>
          </p:cNvPicPr>
          <p:nvPr/>
        </p:nvPicPr>
        <p:blipFill>
          <a:blip r:embed="rId4"/>
          <a:stretch>
            <a:fillRect/>
          </a:stretch>
        </p:blipFill>
        <p:spPr>
          <a:xfrm>
            <a:off x="1183187" y="3302712"/>
            <a:ext cx="2109692" cy="1043614"/>
          </a:xfrm>
          <a:prstGeom prst="rect">
            <a:avLst/>
          </a:prstGeom>
        </p:spPr>
      </p:pic>
      <p:sp>
        <p:nvSpPr>
          <p:cNvPr id="16" name="Text Box 5"/>
          <p:cNvSpPr txBox="1">
            <a:spLocks noChangeArrowheads="1"/>
          </p:cNvSpPr>
          <p:nvPr/>
        </p:nvSpPr>
        <p:spPr bwMode="auto">
          <a:xfrm>
            <a:off x="679623" y="5524670"/>
            <a:ext cx="10570970" cy="548705"/>
          </a:xfrm>
          <a:prstGeom prst="rect">
            <a:avLst/>
          </a:prstGeom>
          <a:noFill/>
          <a:ln w="9525">
            <a:noFill/>
            <a:miter lim="800000"/>
            <a:headEnd/>
            <a:tailEnd/>
          </a:ln>
          <a:effectLst/>
        </p:spPr>
        <p:txBody>
          <a:bodyPr lIns="36576" tIns="36576" rIns="36576" bIns="36576">
            <a:prstTxWarp prst="textNoShape">
              <a:avLst/>
            </a:prstTxWarp>
          </a:bodyPr>
          <a:lstStyle/>
          <a:p>
            <a:pPr algn="ctr"/>
            <a:r>
              <a:rPr lang="en-US" sz="1400" b="1" dirty="0">
                <a:latin typeface="Forum" panose="02000000000000000000" pitchFamily="2" charset="0"/>
              </a:rPr>
              <a:t>Please visit the Demeter ”For Members” section of our website for more marketing materials</a:t>
            </a:r>
          </a:p>
          <a:p>
            <a:pPr algn="ctr"/>
            <a:r>
              <a:rPr lang="en-US" sz="1400" b="1" dirty="0" err="1">
                <a:latin typeface="Forum" panose="02000000000000000000" pitchFamily="2" charset="0"/>
              </a:rPr>
              <a:t>www.demeter-usa.org</a:t>
            </a:r>
            <a:r>
              <a:rPr lang="en-US" sz="1400" b="1" dirty="0">
                <a:latin typeface="Forum" panose="02000000000000000000" pitchFamily="2" charset="0"/>
              </a:rPr>
              <a:t>/for-members</a:t>
            </a:r>
            <a:endParaRPr lang="en-US" sz="3200" b="1" dirty="0">
              <a:solidFill>
                <a:schemeClr val="accent6">
                  <a:lumMod val="75000"/>
                </a:schemeClr>
              </a:solidFill>
              <a:latin typeface="Forum" panose="02000000000000000000" pitchFamily="2" charset="0"/>
            </a:endParaRPr>
          </a:p>
        </p:txBody>
      </p:sp>
    </p:spTree>
    <p:extLst>
      <p:ext uri="{BB962C8B-B14F-4D97-AF65-F5344CB8AC3E}">
        <p14:creationId xmlns:p14="http://schemas.microsoft.com/office/powerpoint/2010/main" val="15376433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1318</Words>
  <Application>Microsoft Office PowerPoint</Application>
  <PresentationFormat>Widescreen</PresentationFormat>
  <Paragraphs>84</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Century Gothic</vt:lpstr>
      <vt:lpstr>Courier New</vt:lpstr>
      <vt:lpstr>Forum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candelario</dc:creator>
  <cp:lastModifiedBy>Sandra Versteegh</cp:lastModifiedBy>
  <cp:revision>46</cp:revision>
  <dcterms:created xsi:type="dcterms:W3CDTF">2019-01-09T19:52:55Z</dcterms:created>
  <dcterms:modified xsi:type="dcterms:W3CDTF">2019-01-11T17:56:14Z</dcterms:modified>
</cp:coreProperties>
</file>